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50"/>
  </p:notesMasterIdLst>
  <p:handoutMasterIdLst>
    <p:handoutMasterId r:id="rId51"/>
  </p:handoutMasterIdLst>
  <p:sldIdLst>
    <p:sldId id="256" r:id="rId22"/>
    <p:sldId id="257" r:id="rId23"/>
    <p:sldId id="396"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390" r:id="rId45"/>
    <p:sldId id="393" r:id="rId46"/>
    <p:sldId id="394" r:id="rId47"/>
    <p:sldId id="395" r:id="rId48"/>
    <p:sldId id="279" r:id="rId49"/>
  </p:sldIdLst>
  <p:sldSz cx="12192000" cy="6858000"/>
  <p:notesSz cx="6858000" cy="9144000"/>
  <p:embeddedFontLst>
    <p:embeddedFont>
      <p:font typeface="Consolas" panose="020B0609020204030204" pitchFamily="49" charset="0"/>
      <p:regular r:id="rId52"/>
      <p:bold r:id="rId53"/>
      <p:italic r:id="rId54"/>
      <p:boldItalic r:id="rId55"/>
    </p:embeddedFont>
    <p:embeddedFont>
      <p:font typeface="Figtree" panose="020B0604020202020204" charset="0"/>
      <p:regular r:id="rId56"/>
      <p:bold r:id="rId57"/>
      <p:italic r:id="rId58"/>
      <p:boldItalic r:id="rId59"/>
    </p:embeddedFont>
    <p:embeddedFont>
      <p:font typeface="Figtree Light" panose="020B0604020202020204" charset="0"/>
      <p:regular r:id="rId60"/>
      <p:italic r:id="rId61"/>
    </p:embeddedFont>
    <p:embeddedFont>
      <p:font typeface="Lucida Console" panose="020B0609040504020204" pitchFamily="49" charset="0"/>
      <p:regular r:id="rId62"/>
    </p:embeddedFont>
    <p:embeddedFont>
      <p:font typeface="Montserrat" pitchFamily="2" charset="0"/>
      <p:regular r:id="rId63"/>
      <p:bold r:id="rId64"/>
      <p:italic r:id="rId65"/>
      <p:boldItalic r:id="rId66"/>
    </p:embeddedFont>
    <p:embeddedFont>
      <p:font typeface="Montserrat Black" pitchFamily="2" charset="0"/>
      <p:bold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A60"/>
    <a:srgbClr val="FFA85B"/>
    <a:srgbClr val="FFC000"/>
    <a:srgbClr val="5F5F5F"/>
    <a:srgbClr val="333333"/>
    <a:srgbClr val="575757"/>
    <a:srgbClr val="000000"/>
    <a:srgbClr val="0D0D0D"/>
    <a:srgbClr val="161616"/>
    <a:srgbClr val="FEB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73" autoAdjust="0"/>
    <p:restoredTop sz="78261" autoAdjust="0"/>
  </p:normalViewPr>
  <p:slideViewPr>
    <p:cSldViewPr snapToGrid="0">
      <p:cViewPr>
        <p:scale>
          <a:sx n="100" d="100"/>
          <a:sy n="100" d="100"/>
        </p:scale>
        <p:origin x="58" y="58"/>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 d="1"/>
        <a:sy n="1" d="1"/>
      </p:scale>
      <p:origin x="0" y="0"/>
    </p:cViewPr>
  </p:notesTextViewPr>
  <p:notesViewPr>
    <p:cSldViewPr snapToGrid="0">
      <p:cViewPr>
        <p:scale>
          <a:sx n="125" d="100"/>
          <a:sy n="125" d="100"/>
        </p:scale>
        <p:origin x="1181" y="-71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Master" Target="slideMasters/slideMaster2.xml"/><Relationship Id="rId61" Type="http://schemas.openxmlformats.org/officeDocument/2006/relationships/font" Target="fonts/font10.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font" Target="fonts/font6.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Master" Target="slideMasters/slideMaster4.xml"/><Relationship Id="rId71"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17.xml"/><Relationship Id="rId18" Type="http://schemas.openxmlformats.org/officeDocument/2006/relationships/slide" Target="slides/slide23.xml"/><Relationship Id="rId3" Type="http://schemas.openxmlformats.org/officeDocument/2006/relationships/slide" Target="slides/slide6.xml"/><Relationship Id="rId7" Type="http://schemas.openxmlformats.org/officeDocument/2006/relationships/slide" Target="slides/slide10.xml"/><Relationship Id="rId12" Type="http://schemas.openxmlformats.org/officeDocument/2006/relationships/slide" Target="slides/slide16.xml"/><Relationship Id="rId17" Type="http://schemas.openxmlformats.org/officeDocument/2006/relationships/slide" Target="slides/slide21.xml"/><Relationship Id="rId2" Type="http://schemas.openxmlformats.org/officeDocument/2006/relationships/slide" Target="slides/slide5.xml"/><Relationship Id="rId16" Type="http://schemas.openxmlformats.org/officeDocument/2006/relationships/slide" Target="slides/slide20.xml"/><Relationship Id="rId1" Type="http://schemas.openxmlformats.org/officeDocument/2006/relationships/slide" Target="slides/slide2.xml"/><Relationship Id="rId6" Type="http://schemas.openxmlformats.org/officeDocument/2006/relationships/slide" Target="slides/slide9.xml"/><Relationship Id="rId11" Type="http://schemas.openxmlformats.org/officeDocument/2006/relationships/slide" Target="slides/slide15.xml"/><Relationship Id="rId5" Type="http://schemas.openxmlformats.org/officeDocument/2006/relationships/slide" Target="slides/slide8.xml"/><Relationship Id="rId15" Type="http://schemas.openxmlformats.org/officeDocument/2006/relationships/slide" Target="slides/slide19.xml"/><Relationship Id="rId10" Type="http://schemas.openxmlformats.org/officeDocument/2006/relationships/slide" Target="slides/slide13.xml"/><Relationship Id="rId19" Type="http://schemas.openxmlformats.org/officeDocument/2006/relationships/slide" Target="slides/slide28.xml"/><Relationship Id="rId4" Type="http://schemas.openxmlformats.org/officeDocument/2006/relationships/slide" Target="slides/slide7.xml"/><Relationship Id="rId9" Type="http://schemas.openxmlformats.org/officeDocument/2006/relationships/slide" Target="slides/slide12.xml"/><Relationship Id="rId14"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27/10/2025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520700" y="989013"/>
            <a:ext cx="5602288" cy="315277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553251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sz="1200" b="1" kern="1200" dirty="0">
                <a:solidFill>
                  <a:schemeClr val="tx1"/>
                </a:solidFill>
                <a:latin typeface="+mn-lt"/>
                <a:ea typeface="+mn-ea"/>
                <a:cs typeface="+mn-cs"/>
              </a:rPr>
              <a:t>pop()</a:t>
            </a:r>
            <a:r>
              <a:rPr lang="en-GB" dirty="0"/>
              <a:t> method removes an item from a list - by default, the </a:t>
            </a:r>
            <a:r>
              <a:rPr lang="en-GB" b="0" dirty="0"/>
              <a:t>last (rightmost)</a:t>
            </a:r>
            <a:r>
              <a:rPr lang="en-GB" dirty="0"/>
              <a:t> element.</a:t>
            </a:r>
            <a:br>
              <a:rPr lang="en-GB" dirty="0"/>
            </a:br>
            <a:endParaRPr lang="en-GB" dirty="0"/>
          </a:p>
          <a:p>
            <a:r>
              <a:rPr lang="en-GB" dirty="0"/>
              <a:t>You can specify an index to remove a particular item, for example:</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cheese.pop</a:t>
            </a:r>
            <a:r>
              <a:rPr lang="en-GB" sz="1200" kern="1200" dirty="0">
                <a:solidFill>
                  <a:schemeClr val="tx1"/>
                </a:solidFill>
                <a:latin typeface="+mn-lt"/>
                <a:ea typeface="+mn-ea"/>
                <a:cs typeface="+mn-cs"/>
              </a:rPr>
              <a:t>(0)</a:t>
            </a:r>
          </a:p>
          <a:p>
            <a:r>
              <a:rPr lang="en-GB" dirty="0"/>
              <a:t>removes the </a:t>
            </a:r>
            <a:r>
              <a:rPr lang="en-GB" b="0" dirty="0"/>
              <a:t>first (leftmost) element</a:t>
            </a:r>
            <a:r>
              <a:rPr lang="en-GB" dirty="0"/>
              <a:t>.</a:t>
            </a:r>
          </a:p>
          <a:p>
            <a:endParaRPr lang="en-GB" dirty="0"/>
          </a:p>
          <a:p>
            <a:r>
              <a:rPr lang="en-GB" dirty="0"/>
              <a:t>An advantage of </a:t>
            </a:r>
            <a:r>
              <a:rPr lang="en-GB" sz="1200" kern="1200" dirty="0">
                <a:solidFill>
                  <a:schemeClr val="tx1"/>
                </a:solidFill>
                <a:latin typeface="+mn-lt"/>
                <a:ea typeface="+mn-ea"/>
                <a:cs typeface="+mn-cs"/>
              </a:rPr>
              <a:t>pop()</a:t>
            </a:r>
            <a:r>
              <a:rPr lang="en-GB" dirty="0"/>
              <a:t> over </a:t>
            </a:r>
            <a:r>
              <a:rPr lang="en-GB" sz="1200" kern="1200" dirty="0">
                <a:solidFill>
                  <a:schemeClr val="tx1"/>
                </a:solidFill>
                <a:latin typeface="+mn-lt"/>
                <a:ea typeface="+mn-ea"/>
                <a:cs typeface="+mn-cs"/>
              </a:rPr>
              <a:t>del</a:t>
            </a:r>
            <a:r>
              <a:rPr lang="en-GB" dirty="0"/>
              <a:t> is that </a:t>
            </a:r>
            <a:r>
              <a:rPr lang="en-GB" sz="1200" b="0" kern="1200" dirty="0">
                <a:solidFill>
                  <a:schemeClr val="tx1"/>
                </a:solidFill>
                <a:latin typeface="+mn-lt"/>
                <a:ea typeface="+mn-ea"/>
                <a:cs typeface="+mn-cs"/>
              </a:rPr>
              <a:t>pop()</a:t>
            </a:r>
            <a:r>
              <a:rPr lang="en-GB" b="0" dirty="0"/>
              <a:t> returns the removed item</a:t>
            </a:r>
            <a:r>
              <a:rPr lang="en-GB" dirty="0"/>
              <a:t>, whereas </a:t>
            </a:r>
            <a:r>
              <a:rPr lang="en-GB" sz="1200" kern="1200" dirty="0">
                <a:solidFill>
                  <a:schemeClr val="tx1"/>
                </a:solidFill>
                <a:latin typeface="+mn-lt"/>
                <a:ea typeface="+mn-ea"/>
                <a:cs typeface="+mn-cs"/>
              </a:rPr>
              <a:t>del</a:t>
            </a:r>
            <a:r>
              <a:rPr lang="en-GB" dirty="0"/>
              <a:t> simply deletes it. However, </a:t>
            </a:r>
            <a:r>
              <a:rPr lang="en-GB" sz="1200" b="1" kern="1200" dirty="0">
                <a:solidFill>
                  <a:schemeClr val="tx1"/>
                </a:solidFill>
                <a:latin typeface="+mn-lt"/>
                <a:ea typeface="+mn-ea"/>
                <a:cs typeface="+mn-cs"/>
              </a:rPr>
              <a:t>del</a:t>
            </a:r>
            <a:r>
              <a:rPr lang="en-GB" b="1" dirty="0"/>
              <a:t> </a:t>
            </a:r>
            <a:r>
              <a:rPr lang="en-GB" b="0" dirty="0"/>
              <a:t>can remove multiple elements </a:t>
            </a:r>
            <a:r>
              <a:rPr lang="en-GB" dirty="0"/>
              <a:t>at once, while </a:t>
            </a:r>
            <a:r>
              <a:rPr lang="en-GB" sz="1200" kern="1200" dirty="0">
                <a:solidFill>
                  <a:schemeClr val="tx1"/>
                </a:solidFill>
                <a:latin typeface="+mn-lt"/>
                <a:ea typeface="+mn-ea"/>
                <a:cs typeface="+mn-cs"/>
              </a:rPr>
              <a:t>pop()</a:t>
            </a:r>
            <a:r>
              <a:rPr lang="en-GB" dirty="0"/>
              <a:t> removes only one.</a:t>
            </a:r>
          </a:p>
          <a:p>
            <a:endParaRPr lang="en-GB" dirty="0"/>
          </a:p>
          <a:p>
            <a:r>
              <a:rPr lang="en-GB" dirty="0"/>
              <a:t>Removing items </a:t>
            </a:r>
            <a:r>
              <a:rPr lang="en-GB" b="0" dirty="0"/>
              <a:t>from the end of a list (the default </a:t>
            </a:r>
            <a:r>
              <a:rPr lang="en-GB" sz="1200" b="0" kern="1200" dirty="0">
                <a:solidFill>
                  <a:schemeClr val="tx1"/>
                </a:solidFill>
                <a:latin typeface="+mn-lt"/>
                <a:ea typeface="+mn-ea"/>
                <a:cs typeface="+mn-cs"/>
              </a:rPr>
              <a:t>pop()</a:t>
            </a:r>
            <a:r>
              <a:rPr lang="en-GB" b="0" dirty="0"/>
              <a:t> behaviour) is generally more efficient, since deleting elements from the middle or beginning requires rebuilding the list’s internal structure.</a:t>
            </a:r>
          </a:p>
        </p:txBody>
      </p:sp>
    </p:spTree>
    <p:extLst>
      <p:ext uri="{BB962C8B-B14F-4D97-AF65-F5344CB8AC3E}">
        <p14:creationId xmlns:p14="http://schemas.microsoft.com/office/powerpoint/2010/main" val="1539764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Sometimes, we may not know the </a:t>
            </a:r>
            <a:r>
              <a:rPr lang="en-GB" b="1" dirty="0"/>
              <a:t>position</a:t>
            </a:r>
            <a:r>
              <a:rPr lang="en-GB" dirty="0"/>
              <a:t> of an item but want a simple </a:t>
            </a:r>
            <a:r>
              <a:rPr lang="en-GB" b="1" dirty="0"/>
              <a:t>“search and remove”</a:t>
            </a:r>
            <a:r>
              <a:rPr lang="en-GB" dirty="0"/>
              <a:t> operation - and that’s exactly what the </a:t>
            </a:r>
            <a:r>
              <a:rPr lang="en-GB" sz="1200" b="1" kern="1200" dirty="0">
                <a:solidFill>
                  <a:schemeClr val="tx1"/>
                </a:solidFill>
                <a:latin typeface="+mn-lt"/>
                <a:ea typeface="+mn-ea"/>
                <a:cs typeface="+mn-cs"/>
              </a:rPr>
              <a:t>remove()</a:t>
            </a:r>
            <a:r>
              <a:rPr lang="en-GB" dirty="0"/>
              <a:t> method does.</a:t>
            </a:r>
          </a:p>
          <a:p>
            <a:endParaRPr lang="en-GB" dirty="0"/>
          </a:p>
          <a:p>
            <a:r>
              <a:rPr lang="en-GB" dirty="0"/>
              <a:t>Note that list </a:t>
            </a:r>
            <a:r>
              <a:rPr lang="en-GB" b="0" dirty="0"/>
              <a:t>elements don’t have to be unique - </a:t>
            </a:r>
            <a:r>
              <a:rPr lang="en-GB" sz="1200" b="0" kern="1200" dirty="0">
                <a:solidFill>
                  <a:schemeClr val="tx1"/>
                </a:solidFill>
                <a:latin typeface="+mn-lt"/>
                <a:ea typeface="+mn-ea"/>
                <a:cs typeface="+mn-cs"/>
              </a:rPr>
              <a:t>remove()</a:t>
            </a:r>
            <a:r>
              <a:rPr lang="en-GB" b="0" dirty="0"/>
              <a:t> will delete only the first (leftmost) occurrence of the specified value.</a:t>
            </a:r>
          </a:p>
        </p:txBody>
      </p:sp>
    </p:spTree>
    <p:extLst>
      <p:ext uri="{BB962C8B-B14F-4D97-AF65-F5344CB8AC3E}">
        <p14:creationId xmlns:p14="http://schemas.microsoft.com/office/powerpoint/2010/main" val="309862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Python uses the </a:t>
            </a:r>
            <a:r>
              <a:rPr lang="en-GB" b="1" dirty="0"/>
              <a:t>Adaptive, Stable </a:t>
            </a:r>
            <a:r>
              <a:rPr lang="en-GB" b="1" dirty="0" err="1"/>
              <a:t>Mergesort</a:t>
            </a:r>
            <a:r>
              <a:rPr lang="en-GB" dirty="0"/>
              <a:t> algorithm (also known as </a:t>
            </a:r>
            <a:r>
              <a:rPr lang="en-GB" dirty="0" err="1"/>
              <a:t>Timsort</a:t>
            </a:r>
            <a:r>
              <a:rPr lang="en-GB" dirty="0"/>
              <a:t>, created by </a:t>
            </a:r>
            <a:r>
              <a:rPr lang="en-GB" i="1" dirty="0"/>
              <a:t>Tim Peters</a:t>
            </a:r>
            <a:r>
              <a:rPr lang="en-GB" dirty="0"/>
              <a:t>). The </a:t>
            </a:r>
            <a:r>
              <a:rPr lang="en-GB" sz="1200" b="1" kern="1200" dirty="0">
                <a:solidFill>
                  <a:schemeClr val="tx1"/>
                </a:solidFill>
                <a:latin typeface="+mn-lt"/>
                <a:ea typeface="+mn-ea"/>
                <a:cs typeface="+mn-cs"/>
              </a:rPr>
              <a:t>sorted()</a:t>
            </a:r>
            <a:r>
              <a:rPr lang="en-GB" dirty="0"/>
              <a:t> function, introduced in Python 2.4, </a:t>
            </a:r>
            <a:r>
              <a:rPr lang="en-GB" b="1" dirty="0"/>
              <a:t>returns a new sorted list</a:t>
            </a:r>
            <a:r>
              <a:rPr lang="en-GB" dirty="0"/>
              <a:t>, leaving the original sequence unchanged.</a:t>
            </a:r>
            <a:br>
              <a:rPr lang="en-GB" dirty="0"/>
            </a:br>
            <a:endParaRPr lang="en-GB" dirty="0"/>
          </a:p>
          <a:p>
            <a:r>
              <a:rPr lang="en-GB" dirty="0"/>
              <a:t>In contrast, the </a:t>
            </a:r>
            <a:r>
              <a:rPr lang="en-GB" sz="1200" b="1" kern="1200" dirty="0">
                <a:solidFill>
                  <a:schemeClr val="tx1"/>
                </a:solidFill>
                <a:latin typeface="+mn-lt"/>
                <a:ea typeface="+mn-ea"/>
                <a:cs typeface="+mn-cs"/>
              </a:rPr>
              <a:t>sort()</a:t>
            </a:r>
            <a:r>
              <a:rPr lang="en-GB" dirty="0"/>
              <a:t> method </a:t>
            </a:r>
            <a:r>
              <a:rPr lang="en-GB" b="1" dirty="0"/>
              <a:t>sorts the list in place</a:t>
            </a:r>
            <a:r>
              <a:rPr lang="en-GB" dirty="0"/>
              <a:t> and </a:t>
            </a:r>
            <a:r>
              <a:rPr lang="en-GB" b="1" dirty="0"/>
              <a:t>returns </a:t>
            </a:r>
            <a:r>
              <a:rPr lang="en-GB" sz="1200" b="1" kern="1200" dirty="0">
                <a:solidFill>
                  <a:schemeClr val="tx1"/>
                </a:solidFill>
                <a:latin typeface="+mn-lt"/>
                <a:ea typeface="+mn-ea"/>
                <a:cs typeface="+mn-cs"/>
              </a:rPr>
              <a:t>None</a:t>
            </a:r>
            <a:r>
              <a:rPr lang="en-GB" dirty="0"/>
              <a:t>.</a:t>
            </a:r>
          </a:p>
          <a:p>
            <a:r>
              <a:rPr lang="en-GB" dirty="0"/>
              <a:t>The </a:t>
            </a:r>
            <a:r>
              <a:rPr lang="en-GB" sz="1200" kern="1200" dirty="0">
                <a:solidFill>
                  <a:schemeClr val="tx1"/>
                </a:solidFill>
                <a:latin typeface="+mn-lt"/>
                <a:ea typeface="+mn-ea"/>
                <a:cs typeface="+mn-cs"/>
              </a:rPr>
              <a:t>key</a:t>
            </a:r>
            <a:r>
              <a:rPr lang="en-GB" dirty="0"/>
              <a:t> parameter specifies a single-argument function that determines the value used for comparison. This is often written as a </a:t>
            </a:r>
            <a:r>
              <a:rPr lang="en-GB" sz="1200" kern="1200" dirty="0">
                <a:solidFill>
                  <a:schemeClr val="tx1"/>
                </a:solidFill>
                <a:latin typeface="+mn-lt"/>
                <a:ea typeface="+mn-ea"/>
                <a:cs typeface="+mn-cs"/>
              </a:rPr>
              <a:t>lambda</a:t>
            </a:r>
            <a:r>
              <a:rPr lang="en-GB" dirty="0"/>
              <a:t> function - a small, inline anonymous function. The key function is called once for each element, and its return value defines the sorting order.</a:t>
            </a:r>
          </a:p>
          <a:p>
            <a:endParaRPr lang="en-GB" dirty="0"/>
          </a:p>
          <a:p>
            <a:r>
              <a:rPr lang="en-GB" dirty="0"/>
              <a:t>In one example, sorting strings representing numbers results in textual comparison, whereas sorting numeric values compares their actual numeric value. </a:t>
            </a:r>
          </a:p>
          <a:p>
            <a:endParaRPr lang="en-GB" dirty="0"/>
          </a:p>
          <a:p>
            <a:r>
              <a:rPr lang="en-GB" dirty="0"/>
              <a:t>The </a:t>
            </a:r>
            <a:r>
              <a:rPr lang="en-GB" sz="1200" b="1" kern="1200" dirty="0">
                <a:solidFill>
                  <a:schemeClr val="tx1"/>
                </a:solidFill>
                <a:latin typeface="+mn-lt"/>
                <a:ea typeface="+mn-ea"/>
                <a:cs typeface="+mn-cs"/>
              </a:rPr>
              <a:t>sorted()</a:t>
            </a:r>
            <a:r>
              <a:rPr lang="en-GB" dirty="0"/>
              <a:t> built-in can sort any </a:t>
            </a:r>
            <a:r>
              <a:rPr lang="en-GB" dirty="0" err="1"/>
              <a:t>iterable</a:t>
            </a:r>
            <a:r>
              <a:rPr lang="en-GB" dirty="0"/>
              <a:t> — including </a:t>
            </a:r>
            <a:r>
              <a:rPr lang="en-GB" b="1" dirty="0"/>
              <a:t>tuples, strings, and lists</a:t>
            </a:r>
            <a:r>
              <a:rPr lang="en-GB" dirty="0"/>
              <a:t> - but always returns a list.</a:t>
            </a:r>
          </a:p>
          <a:p>
            <a:br>
              <a:rPr lang="en-GB" dirty="0"/>
            </a:br>
            <a:r>
              <a:rPr lang="en-GB" dirty="0"/>
              <a:t>The </a:t>
            </a:r>
            <a:r>
              <a:rPr lang="en-GB" sz="1200" b="1" kern="1200" dirty="0">
                <a:solidFill>
                  <a:schemeClr val="tx1"/>
                </a:solidFill>
                <a:latin typeface="+mn-lt"/>
                <a:ea typeface="+mn-ea"/>
                <a:cs typeface="+mn-cs"/>
              </a:rPr>
              <a:t>sort()</a:t>
            </a:r>
            <a:r>
              <a:rPr lang="en-GB" dirty="0"/>
              <a:t> method applies only to mutable sequence types, such as </a:t>
            </a:r>
            <a:r>
              <a:rPr lang="en-GB" b="1" dirty="0"/>
              <a:t>lists</a:t>
            </a:r>
            <a:r>
              <a:rPr lang="en-GB" dirty="0"/>
              <a:t> and </a:t>
            </a:r>
            <a:r>
              <a:rPr lang="en-GB" b="1" dirty="0" err="1"/>
              <a:t>bytearrays</a:t>
            </a:r>
            <a:r>
              <a:rPr lang="en-GB" dirty="0"/>
              <a:t>.</a:t>
            </a:r>
          </a:p>
        </p:txBody>
      </p:sp>
    </p:spTree>
    <p:extLst>
      <p:ext uri="{BB962C8B-B14F-4D97-AF65-F5344CB8AC3E}">
        <p14:creationId xmlns:p14="http://schemas.microsoft.com/office/powerpoint/2010/main" val="146747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full table of list methods is shown on the next slide.</a:t>
            </a:r>
          </a:p>
          <a:p>
            <a:endParaRPr lang="en-GB" dirty="0"/>
          </a:p>
          <a:p>
            <a:r>
              <a:rPr lang="en-GB" dirty="0"/>
              <a:t>The </a:t>
            </a:r>
            <a:r>
              <a:rPr lang="en-GB" dirty="0">
                <a:latin typeface="Courier New" pitchFamily="49" charset="0"/>
              </a:rPr>
              <a:t>index</a:t>
            </a:r>
            <a:r>
              <a:rPr lang="en-GB" dirty="0"/>
              <a:t> method returns the index position of the leftmost item found (counting from zero)., but throws a ValueError exception if the item is not found.</a:t>
            </a:r>
          </a:p>
        </p:txBody>
      </p:sp>
    </p:spTree>
    <p:extLst>
      <p:ext uri="{BB962C8B-B14F-4D97-AF65-F5344CB8AC3E}">
        <p14:creationId xmlns:p14="http://schemas.microsoft.com/office/powerpoint/2010/main" val="3819770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This slide is for reference. The clear() method</a:t>
            </a:r>
            <a:r>
              <a:rPr lang="en-GB" baseline="0" dirty="0"/>
              <a:t> was added at Python 3.3 and is not in Python 2.</a:t>
            </a:r>
            <a:endParaRPr lang="en-GB" dirty="0"/>
          </a:p>
        </p:txBody>
      </p:sp>
    </p:spTree>
    <p:extLst>
      <p:ext uri="{BB962C8B-B14F-4D97-AF65-F5344CB8AC3E}">
        <p14:creationId xmlns:p14="http://schemas.microsoft.com/office/powerpoint/2010/main" val="3072033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a:t>
            </a:r>
            <a:r>
              <a:rPr lang="en-GB" b="1" dirty="0"/>
              <a:t>set</a:t>
            </a:r>
            <a:r>
              <a:rPr lang="en-GB" dirty="0"/>
              <a:t> can be thought of as a </a:t>
            </a:r>
            <a:r>
              <a:rPr lang="en-GB" b="1" dirty="0"/>
              <a:t>list without order</a:t>
            </a:r>
            <a:r>
              <a:rPr lang="en-GB" dirty="0"/>
              <a:t>, or as </a:t>
            </a:r>
            <a:r>
              <a:rPr lang="en-GB" b="1" dirty="0"/>
              <a:t>one half of a dictionary</a:t>
            </a:r>
            <a:r>
              <a:rPr lang="en-GB" dirty="0"/>
              <a:t> (the </a:t>
            </a:r>
            <a:r>
              <a:rPr lang="en-GB" b="1" dirty="0"/>
              <a:t>keys</a:t>
            </a:r>
            <a:r>
              <a:rPr lang="en-GB" dirty="0"/>
              <a:t>). In fact, the </a:t>
            </a:r>
            <a:r>
              <a:rPr lang="en-GB" sz="1200" b="1" kern="1200" dirty="0" err="1">
                <a:solidFill>
                  <a:schemeClr val="tx1"/>
                </a:solidFill>
                <a:latin typeface="+mn-lt"/>
                <a:ea typeface="+mn-ea"/>
                <a:cs typeface="+mn-cs"/>
              </a:rPr>
              <a:t>dict.keys</a:t>
            </a:r>
            <a:r>
              <a:rPr lang="en-GB" sz="1200" b="1" kern="1200" dirty="0">
                <a:solidFill>
                  <a:schemeClr val="tx1"/>
                </a:solidFill>
                <a:latin typeface="+mn-lt"/>
                <a:ea typeface="+mn-ea"/>
                <a:cs typeface="+mn-cs"/>
              </a:rPr>
              <a:t>()</a:t>
            </a:r>
            <a:r>
              <a:rPr lang="en-GB" dirty="0"/>
              <a:t> method behaves much like a set in Python.</a:t>
            </a:r>
          </a:p>
          <a:p>
            <a:endParaRPr lang="en-GB" dirty="0"/>
          </a:p>
          <a:p>
            <a:r>
              <a:rPr lang="en-GB" dirty="0"/>
              <a:t>Sets are ideal for </a:t>
            </a:r>
            <a:r>
              <a:rPr lang="en-GB" b="1" dirty="0"/>
              <a:t>lookup operations</a:t>
            </a:r>
            <a:r>
              <a:rPr lang="en-GB" dirty="0"/>
              <a:t>, where you only need to test membership using the </a:t>
            </a:r>
            <a:r>
              <a:rPr lang="en-GB" sz="1200" kern="1200" dirty="0">
                <a:solidFill>
                  <a:schemeClr val="tx1"/>
                </a:solidFill>
                <a:latin typeface="+mn-lt"/>
                <a:ea typeface="+mn-ea"/>
                <a:cs typeface="+mn-cs"/>
              </a:rPr>
              <a:t>in</a:t>
            </a:r>
            <a:r>
              <a:rPr lang="en-GB" dirty="0"/>
              <a:t> operator, and for performing set operations such as </a:t>
            </a:r>
            <a:r>
              <a:rPr lang="en-GB" b="1" dirty="0"/>
              <a:t>union</a:t>
            </a:r>
            <a:r>
              <a:rPr lang="en-GB" dirty="0"/>
              <a:t>, </a:t>
            </a:r>
            <a:r>
              <a:rPr lang="en-GB" b="1" dirty="0"/>
              <a:t>intersection</a:t>
            </a:r>
            <a:r>
              <a:rPr lang="en-GB" dirty="0"/>
              <a:t>, and </a:t>
            </a:r>
            <a:r>
              <a:rPr lang="en-GB" b="1" dirty="0"/>
              <a:t>difference</a:t>
            </a:r>
            <a:r>
              <a:rPr lang="en-GB" dirty="0"/>
              <a:t>.</a:t>
            </a:r>
          </a:p>
          <a:p>
            <a:endParaRPr lang="en-GB" dirty="0"/>
          </a:p>
          <a:p>
            <a:r>
              <a:rPr lang="en-GB" dirty="0"/>
              <a:t>Keep in mind that </a:t>
            </a:r>
            <a:r>
              <a:rPr lang="en-GB" b="1" dirty="0"/>
              <a:t>sets are unordered</a:t>
            </a:r>
            <a:r>
              <a:rPr lang="en-GB" dirty="0"/>
              <a:t>, so any original sequence order is lost.</a:t>
            </a:r>
          </a:p>
          <a:p>
            <a:endParaRPr lang="en-GB" dirty="0"/>
          </a:p>
          <a:p>
            <a:r>
              <a:rPr lang="en-GB" dirty="0"/>
              <a:t>Use the </a:t>
            </a:r>
            <a:r>
              <a:rPr lang="en-GB" sz="1200" kern="1200" dirty="0">
                <a:solidFill>
                  <a:schemeClr val="tx1"/>
                </a:solidFill>
                <a:latin typeface="+mn-lt"/>
                <a:ea typeface="+mn-ea"/>
                <a:cs typeface="+mn-cs"/>
              </a:rPr>
              <a:t>add()</a:t>
            </a:r>
            <a:r>
              <a:rPr lang="en-GB" dirty="0"/>
              <a:t> method to insert a single element, or </a:t>
            </a:r>
            <a:r>
              <a:rPr lang="en-GB" sz="1200" kern="1200" dirty="0">
                <a:solidFill>
                  <a:schemeClr val="tx1"/>
                </a:solidFill>
                <a:latin typeface="+mn-lt"/>
                <a:ea typeface="+mn-ea"/>
                <a:cs typeface="+mn-cs"/>
              </a:rPr>
              <a:t>update()</a:t>
            </a:r>
            <a:r>
              <a:rPr lang="en-GB" dirty="0"/>
              <a:t> to add multiple elements at once.</a:t>
            </a:r>
          </a:p>
          <a:p>
            <a:endParaRPr lang="en-GB" dirty="0">
              <a:latin typeface="Courier New" pitchFamily="49" charset="0"/>
            </a:endParaRPr>
          </a:p>
        </p:txBody>
      </p:sp>
    </p:spTree>
    <p:extLst>
      <p:ext uri="{BB962C8B-B14F-4D97-AF65-F5344CB8AC3E}">
        <p14:creationId xmlns:p14="http://schemas.microsoft.com/office/powerpoint/2010/main" val="3984000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method </a:t>
            </a:r>
            <a:r>
              <a:rPr lang="en-GB" b="1" dirty="0">
                <a:latin typeface="Courier New" pitchFamily="49" charset="0"/>
              </a:rPr>
              <a:t>add</a:t>
            </a:r>
            <a:r>
              <a:rPr lang="en-GB" dirty="0"/>
              <a:t> is used to add a single element.  To add multiple elements, use </a:t>
            </a:r>
            <a:r>
              <a:rPr lang="en-GB" b="1" dirty="0">
                <a:latin typeface="Courier New" pitchFamily="49" charset="0"/>
              </a:rPr>
              <a:t>update</a:t>
            </a:r>
            <a:r>
              <a:rPr lang="en-GB" dirty="0"/>
              <a:t>. </a:t>
            </a:r>
          </a:p>
          <a:p>
            <a:endParaRPr lang="en-GB" dirty="0"/>
          </a:p>
          <a:p>
            <a:r>
              <a:rPr lang="en-GB" dirty="0"/>
              <a:t>There are three "updates", and alternative operators:</a:t>
            </a:r>
          </a:p>
          <a:p>
            <a:r>
              <a:rPr lang="en-GB" b="1" dirty="0">
                <a:latin typeface="Courier New" pitchFamily="49" charset="0"/>
                <a:cs typeface="Courier New" pitchFamily="49" charset="0"/>
              </a:rPr>
              <a:t>update</a:t>
            </a:r>
            <a:r>
              <a:rPr lang="en-GB" dirty="0"/>
              <a:t> 			</a:t>
            </a:r>
            <a:r>
              <a:rPr lang="en-GB" dirty="0">
                <a:latin typeface="Courier New" pitchFamily="49" charset="0"/>
                <a:cs typeface="Courier New" pitchFamily="49" charset="0"/>
              </a:rPr>
              <a:t>|=</a:t>
            </a:r>
            <a:r>
              <a:rPr lang="en-GB" dirty="0"/>
              <a:t>	Update the set from another</a:t>
            </a:r>
          </a:p>
          <a:p>
            <a:r>
              <a:rPr lang="en-GB" b="1" dirty="0" err="1">
                <a:latin typeface="Courier New" pitchFamily="49" charset="0"/>
                <a:cs typeface="Courier New" pitchFamily="49" charset="0"/>
              </a:rPr>
              <a:t>intersection_update</a:t>
            </a:r>
            <a:r>
              <a:rPr lang="en-GB" dirty="0"/>
              <a:t> 	</a:t>
            </a:r>
            <a:r>
              <a:rPr lang="en-GB" dirty="0">
                <a:latin typeface="Courier New" pitchFamily="49" charset="0"/>
                <a:cs typeface="Courier New" pitchFamily="49" charset="0"/>
              </a:rPr>
              <a:t>&amp;=</a:t>
            </a:r>
            <a:r>
              <a:rPr lang="en-GB" dirty="0"/>
              <a:t>	Update the set,  with common elements</a:t>
            </a:r>
          </a:p>
          <a:p>
            <a:r>
              <a:rPr lang="en-GB" b="1" dirty="0" err="1">
                <a:latin typeface="Courier New" pitchFamily="49" charset="0"/>
                <a:cs typeface="Courier New" pitchFamily="49" charset="0"/>
              </a:rPr>
              <a:t>difference_update</a:t>
            </a:r>
            <a:r>
              <a:rPr lang="en-GB" dirty="0"/>
              <a:t> 	</a:t>
            </a:r>
            <a:r>
              <a:rPr lang="en-GB" dirty="0">
                <a:latin typeface="Courier New" pitchFamily="49" charset="0"/>
                <a:cs typeface="Courier New" pitchFamily="49" charset="0"/>
              </a:rPr>
              <a:t>-=</a:t>
            </a:r>
            <a:r>
              <a:rPr lang="en-GB" dirty="0"/>
              <a:t>	Remove elements found in the other </a:t>
            </a:r>
          </a:p>
          <a:p>
            <a:endParaRPr lang="en-GB" dirty="0"/>
          </a:p>
          <a:p>
            <a:r>
              <a:rPr lang="en-GB" dirty="0" err="1"/>
              <a:t>Frozensets</a:t>
            </a:r>
            <a:r>
              <a:rPr lang="en-GB" dirty="0"/>
              <a:t> are immutable so do not have the </a:t>
            </a:r>
            <a:r>
              <a:rPr lang="en-GB" dirty="0">
                <a:latin typeface="Courier New" pitchFamily="49" charset="0"/>
                <a:cs typeface="Courier New" pitchFamily="49" charset="0"/>
              </a:rPr>
              <a:t>add</a:t>
            </a:r>
            <a:r>
              <a:rPr lang="en-GB" dirty="0">
                <a:cs typeface="Courier New" pitchFamily="49" charset="0"/>
              </a:rPr>
              <a:t>, </a:t>
            </a:r>
            <a:r>
              <a:rPr lang="en-GB" dirty="0">
                <a:latin typeface="Courier New" pitchFamily="49" charset="0"/>
                <a:cs typeface="Courier New" pitchFamily="49" charset="0"/>
              </a:rPr>
              <a:t>update</a:t>
            </a:r>
            <a:r>
              <a:rPr lang="en-GB" dirty="0">
                <a:cs typeface="Courier New" pitchFamily="49" charset="0"/>
              </a:rPr>
              <a:t>,</a:t>
            </a:r>
            <a:r>
              <a:rPr lang="en-GB" dirty="0"/>
              <a:t> or </a:t>
            </a:r>
            <a:r>
              <a:rPr lang="en-GB" dirty="0">
                <a:latin typeface="Courier New" pitchFamily="49" charset="0"/>
                <a:cs typeface="Courier New" pitchFamily="49" charset="0"/>
              </a:rPr>
              <a:t>remove</a:t>
            </a:r>
            <a:r>
              <a:rPr lang="en-GB" dirty="0"/>
              <a:t> methods, but they are </a:t>
            </a:r>
            <a:r>
              <a:rPr lang="en-GB" dirty="0" err="1"/>
              <a:t>hashable</a:t>
            </a:r>
            <a:r>
              <a:rPr lang="en-GB" dirty="0"/>
              <a:t> so can be used as entries in other sets.</a:t>
            </a:r>
          </a:p>
        </p:txBody>
      </p:sp>
    </p:spTree>
    <p:extLst>
      <p:ext uri="{BB962C8B-B14F-4D97-AF65-F5344CB8AC3E}">
        <p14:creationId xmlns:p14="http://schemas.microsoft.com/office/powerpoint/2010/main" val="609656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Rot="1" noChangeAspect="1" noChangeArrowheads="1" noTextEdit="1"/>
          </p:cNvSpPr>
          <p:nvPr>
            <p:ph type="sldImg"/>
          </p:nvPr>
        </p:nvSpPr>
        <p:spPr>
          <a:ln/>
        </p:spPr>
      </p:sp>
      <p:sp>
        <p:nvSpPr>
          <p:cNvPr id="4096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Sets can be used for many purposes, including </a:t>
            </a:r>
            <a:r>
              <a:rPr lang="en-GB" b="1" dirty="0"/>
              <a:t>membership testing</a:t>
            </a:r>
            <a:r>
              <a:rPr lang="en-GB" dirty="0"/>
              <a:t> with the </a:t>
            </a:r>
            <a:r>
              <a:rPr lang="en-GB" b="1" dirty="0"/>
              <a:t>in</a:t>
            </a:r>
            <a:r>
              <a:rPr lang="en-GB" dirty="0"/>
              <a:t> operator. In this example, we use sets to take advantage of their unique properties.</a:t>
            </a:r>
          </a:p>
          <a:p>
            <a:endParaRPr lang="en-GB" dirty="0"/>
          </a:p>
          <a:p>
            <a:r>
              <a:rPr lang="en-GB" dirty="0"/>
              <a:t>All </a:t>
            </a:r>
            <a:r>
              <a:rPr lang="en-GB" b="1" dirty="0"/>
              <a:t>items in a set are unique</a:t>
            </a:r>
            <a:r>
              <a:rPr lang="en-GB" dirty="0"/>
              <a:t>, so converting a list to a set automatically removes duplicates - though the original order is lost.</a:t>
            </a:r>
            <a:br>
              <a:rPr lang="en-GB" dirty="0"/>
            </a:br>
            <a:endParaRPr lang="en-GB" dirty="0"/>
          </a:p>
          <a:p>
            <a:r>
              <a:rPr lang="en-GB" dirty="0"/>
              <a:t>A common use case is deduplicating data before sorting.</a:t>
            </a:r>
            <a:br>
              <a:rPr lang="en-GB" dirty="0"/>
            </a:br>
            <a:endParaRPr lang="en-GB" dirty="0"/>
          </a:p>
          <a:p>
            <a:r>
              <a:rPr lang="en-GB" dirty="0"/>
              <a:t>Before sets were introduced, this was often done using a dictionary with “throw-away” values. Once a list has been converted to a set, you can perform </a:t>
            </a:r>
            <a:r>
              <a:rPr lang="en-GB" b="1" dirty="0"/>
              <a:t>set operations</a:t>
            </a:r>
            <a:r>
              <a:rPr lang="en-GB" dirty="0"/>
              <a:t> such as </a:t>
            </a:r>
            <a:r>
              <a:rPr lang="en-GB" b="1" dirty="0"/>
              <a:t>union</a:t>
            </a:r>
            <a:r>
              <a:rPr lang="en-GB" dirty="0"/>
              <a:t>, </a:t>
            </a:r>
            <a:r>
              <a:rPr lang="en-GB" b="1" dirty="0"/>
              <a:t>intersection</a:t>
            </a:r>
            <a:r>
              <a:rPr lang="en-GB" dirty="0"/>
              <a:t>, and </a:t>
            </a:r>
            <a:r>
              <a:rPr lang="en-GB" b="1" dirty="0"/>
              <a:t>difference</a:t>
            </a:r>
            <a:r>
              <a:rPr lang="en-GB" dirty="0"/>
              <a:t> directly on the data.</a:t>
            </a:r>
          </a:p>
          <a:p>
            <a:endParaRPr lang="en-GB" dirty="0"/>
          </a:p>
          <a:p>
            <a:r>
              <a:rPr lang="en-GB" dirty="0"/>
              <a:t>When performing set subtraction, the elements in the right-hand set don’t need to exist in the left-hand set. For example, attempting to remove 'Brie' from a set that doesn’t contain it is not an error — it’s simply ignored.</a:t>
            </a:r>
          </a:p>
          <a:p>
            <a:endParaRPr lang="en-GB" dirty="0"/>
          </a:p>
        </p:txBody>
      </p:sp>
    </p:spTree>
    <p:extLst>
      <p:ext uri="{BB962C8B-B14F-4D97-AF65-F5344CB8AC3E}">
        <p14:creationId xmlns:p14="http://schemas.microsoft.com/office/powerpoint/2010/main" val="202083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Python supports several </a:t>
            </a:r>
            <a:r>
              <a:rPr lang="en-GB" b="1" dirty="0"/>
              <a:t>set operations</a:t>
            </a:r>
            <a:r>
              <a:rPr lang="en-GB" dirty="0"/>
              <a:t> that behave just like the </a:t>
            </a:r>
            <a:r>
              <a:rPr lang="en-GB" b="1" dirty="0"/>
              <a:t>Venn diagrams</a:t>
            </a:r>
            <a:r>
              <a:rPr lang="en-GB" dirty="0"/>
              <a:t> you may remember from school.</a:t>
            </a:r>
          </a:p>
          <a:p>
            <a:endParaRPr lang="en-GB" dirty="0"/>
          </a:p>
          <a:p>
            <a:pPr marL="628650" lvl="1" indent="-171450">
              <a:buFont typeface="Arial" panose="020B0604020202020204" pitchFamily="34" charset="0"/>
              <a:buChar char="•"/>
            </a:pPr>
            <a:r>
              <a:rPr lang="en-GB" b="1" dirty="0"/>
              <a:t>Intersection (</a:t>
            </a:r>
            <a:r>
              <a:rPr lang="en-GB" b="1" kern="1200" dirty="0">
                <a:solidFill>
                  <a:schemeClr val="tx1"/>
                </a:solidFill>
                <a:latin typeface="+mn-lt"/>
                <a:ea typeface="+mn-ea"/>
                <a:cs typeface="+mn-cs"/>
              </a:rPr>
              <a:t>&amp;</a:t>
            </a:r>
            <a:r>
              <a:rPr lang="en-GB" b="1" dirty="0"/>
              <a:t>)</a:t>
            </a:r>
            <a:r>
              <a:rPr lang="en-GB" dirty="0"/>
              <a:t> – items common to both sets</a:t>
            </a:r>
          </a:p>
          <a:p>
            <a:pPr marL="628650" lvl="1" indent="-171450">
              <a:buFont typeface="Arial" panose="020B0604020202020204" pitchFamily="34" charset="0"/>
              <a:buChar char="•"/>
            </a:pPr>
            <a:r>
              <a:rPr lang="en-GB" b="1" dirty="0"/>
              <a:t>Union (</a:t>
            </a:r>
            <a:r>
              <a:rPr lang="en-GB" b="1" kern="1200" dirty="0">
                <a:solidFill>
                  <a:schemeClr val="tx1"/>
                </a:solidFill>
                <a:latin typeface="+mn-lt"/>
                <a:ea typeface="+mn-ea"/>
                <a:cs typeface="+mn-cs"/>
              </a:rPr>
              <a:t>|</a:t>
            </a:r>
            <a:r>
              <a:rPr lang="en-GB" b="1" dirty="0"/>
              <a:t>)</a:t>
            </a:r>
            <a:r>
              <a:rPr lang="en-GB" dirty="0"/>
              <a:t> – all items from both sets (no duplicates)</a:t>
            </a:r>
          </a:p>
          <a:p>
            <a:pPr marL="628650" lvl="1" indent="-171450">
              <a:buFont typeface="Arial" panose="020B0604020202020204" pitchFamily="34" charset="0"/>
              <a:buChar char="•"/>
            </a:pPr>
            <a:r>
              <a:rPr lang="en-GB" b="1" dirty="0"/>
              <a:t>Difference (</a:t>
            </a:r>
            <a:r>
              <a:rPr lang="en-GB" b="1" kern="1200" dirty="0">
                <a:solidFill>
                  <a:schemeClr val="tx1"/>
                </a:solidFill>
                <a:latin typeface="+mn-lt"/>
                <a:ea typeface="+mn-ea"/>
                <a:cs typeface="+mn-cs"/>
              </a:rPr>
              <a:t>-</a:t>
            </a:r>
            <a:r>
              <a:rPr lang="en-GB" b="1" dirty="0"/>
              <a:t>)</a:t>
            </a:r>
            <a:r>
              <a:rPr lang="en-GB" dirty="0"/>
              <a:t> – items in the left set but not in the right</a:t>
            </a:r>
          </a:p>
          <a:p>
            <a:pPr marL="628650" lvl="1" indent="-171450">
              <a:buFont typeface="Arial" panose="020B0604020202020204" pitchFamily="34" charset="0"/>
              <a:buChar char="•"/>
            </a:pPr>
            <a:r>
              <a:rPr lang="en-GB" b="1" dirty="0"/>
              <a:t>Symmetric difference (</a:t>
            </a:r>
            <a:r>
              <a:rPr lang="en-GB" b="1" kern="1200" dirty="0">
                <a:solidFill>
                  <a:schemeClr val="tx1"/>
                </a:solidFill>
                <a:latin typeface="+mn-lt"/>
                <a:ea typeface="+mn-ea"/>
                <a:cs typeface="+mn-cs"/>
              </a:rPr>
              <a:t>^</a:t>
            </a:r>
            <a:r>
              <a:rPr lang="en-GB" b="1" dirty="0"/>
              <a:t>)</a:t>
            </a:r>
            <a:r>
              <a:rPr lang="en-GB" dirty="0"/>
              <a:t> – items in either set, but not both</a:t>
            </a:r>
          </a:p>
          <a:p>
            <a:endParaRPr lang="en-GB" dirty="0"/>
          </a:p>
          <a:p>
            <a:r>
              <a:rPr lang="en-GB" dirty="0"/>
              <a:t>Each of these has an equivalent </a:t>
            </a:r>
            <a:r>
              <a:rPr lang="en-GB" b="1" dirty="0"/>
              <a:t>set method</a:t>
            </a:r>
            <a:r>
              <a:rPr lang="en-GB" dirty="0"/>
              <a:t>, for example:</a:t>
            </a:r>
          </a:p>
          <a:p>
            <a:r>
              <a:rPr lang="en-GB" kern="1200" dirty="0">
                <a:solidFill>
                  <a:schemeClr val="tx1"/>
                </a:solidFill>
                <a:latin typeface="+mn-lt"/>
                <a:ea typeface="+mn-ea"/>
                <a:cs typeface="+mn-cs"/>
              </a:rPr>
              <a:t>set1.intersection(set2)</a:t>
            </a:r>
            <a:r>
              <a:rPr lang="en-GB" dirty="0"/>
              <a:t> or </a:t>
            </a:r>
            <a:r>
              <a:rPr lang="en-GB" kern="1200" dirty="0">
                <a:solidFill>
                  <a:schemeClr val="tx1"/>
                </a:solidFill>
                <a:latin typeface="+mn-lt"/>
                <a:ea typeface="+mn-ea"/>
                <a:cs typeface="+mn-cs"/>
              </a:rPr>
              <a:t>set1.union(set2)</a:t>
            </a:r>
            <a:r>
              <a:rPr lang="en-GB" dirty="0"/>
              <a:t>.</a:t>
            </a:r>
          </a:p>
          <a:p>
            <a:endParaRPr lang="en-GB" dirty="0"/>
          </a:p>
          <a:p>
            <a:r>
              <a:rPr lang="en-GB" dirty="0"/>
              <a:t>The method versions can accept any </a:t>
            </a:r>
            <a:r>
              <a:rPr lang="en-GB" dirty="0" err="1"/>
              <a:t>iterable</a:t>
            </a:r>
            <a:r>
              <a:rPr lang="en-GB" dirty="0"/>
              <a:t> as a parameter - there’s no need to convert the data to a set first.</a:t>
            </a:r>
          </a:p>
        </p:txBody>
      </p:sp>
    </p:spTree>
    <p:extLst>
      <p:ext uri="{BB962C8B-B14F-4D97-AF65-F5344CB8AC3E}">
        <p14:creationId xmlns:p14="http://schemas.microsoft.com/office/powerpoint/2010/main" val="1472574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Dictionaries are like sets but have keys referencing the objects. These are similar to associative arrays, hashes and hash tables in other languages and in general computing the keys are unordered. However, from Python 3.6 the keys are in insertion order in </a:t>
            </a:r>
            <a:r>
              <a:rPr lang="en-GB" dirty="0" err="1"/>
              <a:t>CPython</a:t>
            </a:r>
            <a:r>
              <a:rPr lang="en-GB" dirty="0"/>
              <a:t>, and from Python 3.7, it is now a language feature across all Python platforms.</a:t>
            </a:r>
          </a:p>
          <a:p>
            <a:endParaRPr lang="en-GB" dirty="0"/>
          </a:p>
          <a:p>
            <a:r>
              <a:rPr lang="en-GB" dirty="0"/>
              <a:t>They are constructed from lists of </a:t>
            </a:r>
            <a:r>
              <a:rPr lang="en-GB" dirty="0" err="1"/>
              <a:t>key:object</a:t>
            </a:r>
            <a:r>
              <a:rPr lang="en-GB" dirty="0"/>
              <a:t> pairs, inside braces (curly brackets), although you may also assign them from the </a:t>
            </a:r>
            <a:r>
              <a:rPr lang="en-GB" dirty="0" err="1"/>
              <a:t>dict</a:t>
            </a:r>
            <a:r>
              <a:rPr lang="en-GB" dirty="0"/>
              <a:t> function, for example:</a:t>
            </a:r>
          </a:p>
          <a:p>
            <a:pPr lvl="1"/>
            <a:r>
              <a:rPr lang="en-GB" dirty="0" err="1"/>
              <a:t>mydict</a:t>
            </a:r>
            <a:r>
              <a:rPr lang="en-GB" dirty="0"/>
              <a:t> = </a:t>
            </a:r>
            <a:r>
              <a:rPr lang="en-GB" dirty="0" err="1"/>
              <a:t>dict</a:t>
            </a:r>
            <a:r>
              <a:rPr lang="en-GB" dirty="0"/>
              <a:t>(Sweden = 'Stockholm',  Norway = 'Oslo')</a:t>
            </a:r>
          </a:p>
          <a:p>
            <a:pPr lvl="1"/>
            <a:endParaRPr lang="en-GB" dirty="0">
              <a:latin typeface="Montserrat"/>
            </a:endParaRPr>
          </a:p>
          <a:p>
            <a:r>
              <a:rPr lang="en-GB" dirty="0"/>
              <a:t>This form can only be used if the keys are text strings, not if they are numbers.</a:t>
            </a:r>
          </a:p>
          <a:p>
            <a:endParaRPr lang="en-GB" dirty="0">
              <a:latin typeface="Montserrat"/>
            </a:endParaRPr>
          </a:p>
          <a:p>
            <a:r>
              <a:rPr lang="en-GB" dirty="0"/>
              <a:t>The value is an object of any valid class, including a list, tuple, or dictionary. No special syntax is required to access them.</a:t>
            </a:r>
          </a:p>
          <a:p>
            <a:r>
              <a:rPr lang="en-GB" dirty="0"/>
              <a:t>Dictionary </a:t>
            </a:r>
            <a:r>
              <a:rPr lang="en-GB" dirty="0" err="1"/>
              <a:t>key:value</a:t>
            </a:r>
            <a:r>
              <a:rPr lang="en-GB" dirty="0"/>
              <a:t> pairs are not ordered, as you would expect. A list of the keys may be extracted using the keys() method, and values with the values() method.  </a:t>
            </a:r>
          </a:p>
          <a:p>
            <a:r>
              <a:rPr lang="en-GB" dirty="0"/>
              <a:t>You can also create dictionaries with just keys, from a list.  </a:t>
            </a:r>
          </a:p>
          <a:p>
            <a:pPr lvl="1"/>
            <a:r>
              <a:rPr lang="en-GB" dirty="0" err="1"/>
              <a:t>mydict</a:t>
            </a:r>
            <a:r>
              <a:rPr lang="en-GB" dirty="0"/>
              <a:t> = {}.</a:t>
            </a:r>
            <a:r>
              <a:rPr lang="en-GB" dirty="0" err="1"/>
              <a:t>fromkeys</a:t>
            </a:r>
            <a:r>
              <a:rPr lang="en-GB" dirty="0"/>
              <a:t>(</a:t>
            </a:r>
            <a:r>
              <a:rPr lang="en-GB" dirty="0" err="1"/>
              <a:t>mylist</a:t>
            </a:r>
            <a:r>
              <a:rPr lang="en-GB" dirty="0"/>
              <a:t>)</a:t>
            </a:r>
          </a:p>
          <a:p>
            <a:r>
              <a:rPr lang="en-GB" dirty="0"/>
              <a:t>These can be used as look-up tables, or the values added later.  </a:t>
            </a:r>
          </a:p>
          <a:p>
            <a:r>
              <a:rPr lang="en-GB" dirty="0"/>
              <a:t>Dictionary keys can be any immutable type: strings, numbers, or tuples, but not mutable types, such as lists. To get a list of keys from an existing dictionary, then use the dictionary as a list:</a:t>
            </a:r>
          </a:p>
          <a:p>
            <a:pPr lvl="1"/>
            <a:r>
              <a:rPr lang="en-GB" dirty="0"/>
              <a:t>keys = list(</a:t>
            </a:r>
            <a:r>
              <a:rPr lang="en-GB" dirty="0" err="1"/>
              <a:t>mydict</a:t>
            </a:r>
            <a:r>
              <a:rPr lang="en-GB" dirty="0"/>
              <a: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7909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This chapter discusses more basic building blocks of a Python program - its container variable types, collectively known as collections.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627164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3"/>
          <p:cNvSpPr>
            <a:spLocks noGrp="1" noChangeArrowheads="1"/>
          </p:cNvSpPr>
          <p:nvPr>
            <p:ph type="body" idx="1"/>
          </p:nvPr>
        </p:nvSpPr>
        <p:spPr/>
        <p:txBody>
          <a:bodyPr/>
          <a:lstStyle/>
          <a:p>
            <a:r>
              <a:rPr lang="en-GB" dirty="0"/>
              <a:t>This example shows a simple </a:t>
            </a:r>
            <a:r>
              <a:rPr lang="en-GB" b="1" dirty="0"/>
              <a:t>dictionary</a:t>
            </a:r>
            <a:r>
              <a:rPr lang="en-GB" dirty="0"/>
              <a:t> with two keys, </a:t>
            </a:r>
            <a:r>
              <a:rPr lang="en-GB" sz="1200" kern="1200" dirty="0">
                <a:solidFill>
                  <a:schemeClr val="tx1"/>
                </a:solidFill>
                <a:latin typeface="+mn-lt"/>
                <a:ea typeface="+mn-ea"/>
                <a:cs typeface="+mn-cs"/>
              </a:rPr>
              <a:t>'UK'</a:t>
            </a:r>
            <a:r>
              <a:rPr lang="en-GB" dirty="0"/>
              <a:t> and </a:t>
            </a:r>
            <a:r>
              <a:rPr lang="en-GB" sz="1200" kern="1200" dirty="0">
                <a:solidFill>
                  <a:schemeClr val="tx1"/>
                </a:solidFill>
                <a:latin typeface="+mn-lt"/>
                <a:ea typeface="+mn-ea"/>
                <a:cs typeface="+mn-cs"/>
              </a:rPr>
              <a:t>'US’,</a:t>
            </a:r>
            <a:r>
              <a:rPr lang="en-GB" dirty="0"/>
              <a:t> each containing a </a:t>
            </a:r>
            <a:r>
              <a:rPr lang="en-GB" b="1" dirty="0"/>
              <a:t>list</a:t>
            </a:r>
            <a:r>
              <a:rPr lang="en-GB" dirty="0"/>
              <a:t> as its value.</a:t>
            </a:r>
          </a:p>
          <a:p>
            <a:endParaRPr lang="en-GB" dirty="0"/>
          </a:p>
          <a:p>
            <a:r>
              <a:rPr lang="en-GB" b="0" dirty="0"/>
              <a:t>Dictionaries can be extended dynamically by simply assigning a value to a new key - for example, adding </a:t>
            </a:r>
            <a:r>
              <a:rPr lang="en-GB" sz="1200" b="0" kern="1200" dirty="0">
                <a:solidFill>
                  <a:schemeClr val="tx1"/>
                </a:solidFill>
                <a:latin typeface="+mn-lt"/>
                <a:ea typeface="+mn-ea"/>
                <a:cs typeface="+mn-cs"/>
              </a:rPr>
              <a:t>'FR'</a:t>
            </a:r>
            <a:r>
              <a:rPr lang="en-GB" b="0" dirty="0"/>
              <a:t> creates a new entry automatically.</a:t>
            </a:r>
          </a:p>
          <a:p>
            <a:endParaRPr lang="en-GB" dirty="0"/>
          </a:p>
          <a:p>
            <a:r>
              <a:rPr lang="en-GB" dirty="0"/>
              <a:t>Originally, </a:t>
            </a:r>
            <a:r>
              <a:rPr lang="en-GB" b="0" dirty="0"/>
              <a:t>dictionary order was not guaranteed</a:t>
            </a:r>
            <a:r>
              <a:rPr lang="en-GB" dirty="0"/>
              <a:t>, so key order could appear random. From </a:t>
            </a:r>
            <a:r>
              <a:rPr lang="en-GB" b="1" dirty="0"/>
              <a:t>Python 3.7</a:t>
            </a:r>
            <a:r>
              <a:rPr lang="en-GB" dirty="0"/>
              <a:t>, however, </a:t>
            </a:r>
            <a:r>
              <a:rPr lang="en-GB" b="1" dirty="0"/>
              <a:t>insertion</a:t>
            </a:r>
            <a:r>
              <a:rPr lang="en-GB" b="0" dirty="0"/>
              <a:t> </a:t>
            </a:r>
            <a:r>
              <a:rPr lang="en-GB" b="1" dirty="0"/>
              <a:t>order</a:t>
            </a:r>
            <a:r>
              <a:rPr lang="en-GB" b="0" dirty="0"/>
              <a:t> is preserved as part of the language specification. </a:t>
            </a:r>
          </a:p>
          <a:p>
            <a:endParaRPr lang="en-GB" dirty="0"/>
          </a:p>
          <a:p>
            <a:r>
              <a:rPr lang="en-GB" dirty="0"/>
              <a:t>To access values in </a:t>
            </a:r>
            <a:r>
              <a:rPr lang="en-GB" b="0" dirty="0"/>
              <a:t>a nested (multi-dimensional) structure, add the key or index inside square brackets - just as in other languages. </a:t>
            </a:r>
            <a:r>
              <a:rPr lang="en-GB" dirty="0"/>
              <a:t>Keys can be </a:t>
            </a:r>
            <a:r>
              <a:rPr lang="en-GB" b="1" dirty="0"/>
              <a:t>string literals</a:t>
            </a:r>
            <a:r>
              <a:rPr lang="en-GB" dirty="0"/>
              <a:t> (remember to use quotes) or </a:t>
            </a:r>
            <a:r>
              <a:rPr lang="en-GB" b="1" dirty="0"/>
              <a:t>variables</a:t>
            </a:r>
            <a:r>
              <a:rPr lang="en-GB" dirty="0"/>
              <a:t>.</a:t>
            </a:r>
          </a:p>
          <a:p>
            <a:endParaRPr lang="en-GB" dirty="0"/>
          </a:p>
          <a:p>
            <a:r>
              <a:rPr lang="en-GB" dirty="0"/>
              <a:t>Finally, the example </a:t>
            </a:r>
            <a:r>
              <a:rPr lang="en-GB" b="0" dirty="0"/>
              <a:t>demonstrates iterating through a dictionary</a:t>
            </a:r>
            <a:r>
              <a:rPr lang="en-GB" dirty="0"/>
              <a:t>, a technique that will be explored in more detail shortly.</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938245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Deleting a </a:t>
            </a:r>
            <a:r>
              <a:rPr lang="en-GB" b="1" dirty="0"/>
              <a:t>key</a:t>
            </a:r>
            <a:r>
              <a:rPr lang="en-GB" dirty="0"/>
              <a:t> from a dictionary also removes its </a:t>
            </a:r>
            <a:r>
              <a:rPr lang="en-GB" b="1" dirty="0"/>
              <a:t>associated value</a:t>
            </a:r>
            <a:r>
              <a:rPr lang="en-GB" dirty="0"/>
              <a:t>.</a:t>
            </a:r>
          </a:p>
          <a:p>
            <a:endParaRPr lang="en-GB" dirty="0"/>
          </a:p>
          <a:p>
            <a:r>
              <a:rPr lang="en-GB" dirty="0"/>
              <a:t>The </a:t>
            </a:r>
            <a:r>
              <a:rPr lang="en-GB" sz="1200" b="1" kern="1200" dirty="0">
                <a:solidFill>
                  <a:schemeClr val="tx1"/>
                </a:solidFill>
                <a:latin typeface="+mn-lt"/>
                <a:ea typeface="+mn-ea"/>
                <a:cs typeface="+mn-cs"/>
              </a:rPr>
              <a:t>del</a:t>
            </a:r>
            <a:r>
              <a:rPr lang="en-GB" dirty="0"/>
              <a:t> statement deletes the key–value pair but </a:t>
            </a:r>
            <a:r>
              <a:rPr lang="en-GB" b="1" dirty="0"/>
              <a:t>does not return</a:t>
            </a:r>
            <a:r>
              <a:rPr lang="en-GB" dirty="0"/>
              <a:t> the value.</a:t>
            </a:r>
            <a:br>
              <a:rPr lang="en-GB" dirty="0"/>
            </a:br>
            <a:r>
              <a:rPr lang="en-GB" dirty="0"/>
              <a:t>In contrast, the </a:t>
            </a:r>
            <a:r>
              <a:rPr lang="en-GB" sz="1200" b="1" kern="1200" dirty="0">
                <a:solidFill>
                  <a:schemeClr val="tx1"/>
                </a:solidFill>
                <a:latin typeface="+mn-lt"/>
                <a:ea typeface="+mn-ea"/>
                <a:cs typeface="+mn-cs"/>
              </a:rPr>
              <a:t>pop()</a:t>
            </a:r>
            <a:r>
              <a:rPr lang="en-GB" dirty="0"/>
              <a:t> method </a:t>
            </a:r>
            <a:r>
              <a:rPr lang="en-GB" b="1" dirty="0"/>
              <a:t>removes and returns</a:t>
            </a:r>
            <a:r>
              <a:rPr lang="en-GB" dirty="0"/>
              <a:t> the value for a given key.</a:t>
            </a:r>
          </a:p>
          <a:p>
            <a:endParaRPr lang="en-GB" dirty="0"/>
          </a:p>
          <a:p>
            <a:r>
              <a:rPr lang="en-GB" dirty="0"/>
              <a:t>Both </a:t>
            </a:r>
            <a:r>
              <a:rPr lang="en-GB" sz="1200" kern="1200" dirty="0">
                <a:solidFill>
                  <a:schemeClr val="tx1"/>
                </a:solidFill>
                <a:latin typeface="+mn-lt"/>
                <a:ea typeface="+mn-ea"/>
                <a:cs typeface="+mn-cs"/>
              </a:rPr>
              <a:t>del</a:t>
            </a:r>
            <a:r>
              <a:rPr lang="en-GB" dirty="0"/>
              <a:t> and </a:t>
            </a:r>
            <a:r>
              <a:rPr lang="en-GB" sz="1200" kern="1200" dirty="0">
                <a:solidFill>
                  <a:schemeClr val="tx1"/>
                </a:solidFill>
                <a:latin typeface="+mn-lt"/>
                <a:ea typeface="+mn-ea"/>
                <a:cs typeface="+mn-cs"/>
              </a:rPr>
              <a:t>pop()</a:t>
            </a:r>
            <a:r>
              <a:rPr lang="en-GB" dirty="0"/>
              <a:t> will raise a </a:t>
            </a:r>
            <a:r>
              <a:rPr lang="en-GB" sz="1200" b="1" kern="1200" dirty="0" err="1">
                <a:solidFill>
                  <a:schemeClr val="tx1"/>
                </a:solidFill>
                <a:latin typeface="+mn-lt"/>
                <a:ea typeface="+mn-ea"/>
                <a:cs typeface="+mn-cs"/>
              </a:rPr>
              <a:t>KeyError</a:t>
            </a:r>
            <a:r>
              <a:rPr lang="en-GB" dirty="0"/>
              <a:t> if the key does not exist.</a:t>
            </a:r>
            <a:br>
              <a:rPr lang="en-GB" dirty="0"/>
            </a:br>
            <a:endParaRPr lang="en-GB" dirty="0"/>
          </a:p>
          <a:p>
            <a:r>
              <a:rPr lang="en-GB" dirty="0"/>
              <a:t>However, </a:t>
            </a:r>
            <a:r>
              <a:rPr lang="en-GB" sz="1200" b="1" kern="1200" dirty="0">
                <a:solidFill>
                  <a:schemeClr val="tx1"/>
                </a:solidFill>
                <a:latin typeface="+mn-lt"/>
                <a:ea typeface="+mn-ea"/>
                <a:cs typeface="+mn-cs"/>
              </a:rPr>
              <a:t>pop()</a:t>
            </a:r>
            <a:r>
              <a:rPr lang="en-GB" b="1" dirty="0"/>
              <a:t> </a:t>
            </a:r>
            <a:r>
              <a:rPr lang="en-GB" dirty="0"/>
              <a:t>can take an optional default value, which is returned instead of raising an exception. The </a:t>
            </a:r>
            <a:r>
              <a:rPr lang="en-GB" sz="1200" b="1" kern="1200" dirty="0" err="1">
                <a:solidFill>
                  <a:schemeClr val="tx1"/>
                </a:solidFill>
                <a:latin typeface="+mn-lt"/>
                <a:ea typeface="+mn-ea"/>
                <a:cs typeface="+mn-cs"/>
              </a:rPr>
              <a:t>popitem</a:t>
            </a:r>
            <a:r>
              <a:rPr lang="en-GB" sz="1200" b="1" kern="1200" dirty="0">
                <a:solidFill>
                  <a:schemeClr val="tx1"/>
                </a:solidFill>
                <a:latin typeface="+mn-lt"/>
                <a:ea typeface="+mn-ea"/>
                <a:cs typeface="+mn-cs"/>
              </a:rPr>
              <a:t>()</a:t>
            </a:r>
            <a:r>
              <a:rPr lang="en-GB" dirty="0"/>
              <a:t> method removes and returns an arbitrary key–value pair as a tuple.</a:t>
            </a:r>
            <a:br>
              <a:rPr lang="en-GB" dirty="0"/>
            </a:br>
            <a:endParaRPr lang="en-GB" dirty="0"/>
          </a:p>
          <a:p>
            <a:r>
              <a:rPr lang="en-GB" dirty="0"/>
              <a:t>Although dictionaries now preserve </a:t>
            </a:r>
            <a:r>
              <a:rPr lang="en-GB" b="1" dirty="0"/>
              <a:t>insertion</a:t>
            </a:r>
            <a:r>
              <a:rPr lang="en-GB" dirty="0"/>
              <a:t> </a:t>
            </a:r>
            <a:r>
              <a:rPr lang="en-GB" b="1" dirty="0"/>
              <a:t>order</a:t>
            </a:r>
            <a:r>
              <a:rPr lang="en-GB" dirty="0"/>
              <a:t>, </a:t>
            </a:r>
            <a:r>
              <a:rPr lang="en-GB" sz="1200" kern="1200" dirty="0" err="1">
                <a:solidFill>
                  <a:schemeClr val="tx1"/>
                </a:solidFill>
                <a:latin typeface="+mn-lt"/>
                <a:ea typeface="+mn-ea"/>
                <a:cs typeface="+mn-cs"/>
              </a:rPr>
              <a:t>popitem</a:t>
            </a:r>
            <a:r>
              <a:rPr lang="en-GB" sz="1200" kern="1200" dirty="0">
                <a:solidFill>
                  <a:schemeClr val="tx1"/>
                </a:solidFill>
                <a:latin typeface="+mn-lt"/>
                <a:ea typeface="+mn-ea"/>
                <a:cs typeface="+mn-cs"/>
              </a:rPr>
              <a:t>()</a:t>
            </a:r>
            <a:r>
              <a:rPr lang="en-GB" dirty="0"/>
              <a:t> is most useful when iterating and clearing a dictionary. It also raises a </a:t>
            </a:r>
            <a:r>
              <a:rPr lang="en-GB" sz="1200" kern="1200" dirty="0" err="1">
                <a:solidFill>
                  <a:schemeClr val="tx1"/>
                </a:solidFill>
                <a:latin typeface="+mn-lt"/>
                <a:ea typeface="+mn-ea"/>
                <a:cs typeface="+mn-cs"/>
              </a:rPr>
              <a:t>KeyError</a:t>
            </a:r>
            <a:r>
              <a:rPr lang="en-GB" dirty="0"/>
              <a:t> if the dictionary is empty.</a:t>
            </a:r>
          </a:p>
        </p:txBody>
      </p:sp>
    </p:spTree>
    <p:extLst>
      <p:ext uri="{BB962C8B-B14F-4D97-AF65-F5344CB8AC3E}">
        <p14:creationId xmlns:p14="http://schemas.microsoft.com/office/powerpoint/2010/main" val="1239217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Rot="1" noChangeAspect="1" noChangeArrowheads="1" noTextEdit="1"/>
          </p:cNvSpPr>
          <p:nvPr>
            <p:ph type="sldImg"/>
          </p:nvPr>
        </p:nvSpPr>
        <p:spPr>
          <a:ln/>
        </p:spPr>
      </p:sp>
      <p:sp>
        <p:nvSpPr>
          <p:cNvPr id="460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Return values from </a:t>
            </a:r>
            <a:r>
              <a:rPr lang="en-GB" dirty="0">
                <a:latin typeface="Courier New" pitchFamily="49" charset="0"/>
                <a:cs typeface="Courier New" pitchFamily="49" charset="0"/>
              </a:rPr>
              <a:t>keys()</a:t>
            </a:r>
            <a:r>
              <a:rPr lang="en-GB" dirty="0"/>
              <a:t>, </a:t>
            </a:r>
            <a:r>
              <a:rPr lang="en-GB" dirty="0">
                <a:latin typeface="Courier New" pitchFamily="49" charset="0"/>
                <a:cs typeface="Courier New" pitchFamily="49" charset="0"/>
              </a:rPr>
              <a:t>values()</a:t>
            </a:r>
            <a:r>
              <a:rPr lang="en-GB" dirty="0"/>
              <a:t>, and </a:t>
            </a:r>
            <a:r>
              <a:rPr lang="en-GB" dirty="0">
                <a:latin typeface="Courier New" pitchFamily="49" charset="0"/>
                <a:cs typeface="Courier New" pitchFamily="49" charset="0"/>
              </a:rPr>
              <a:t>items()</a:t>
            </a:r>
            <a:r>
              <a:rPr lang="en-GB" dirty="0"/>
              <a:t> are </a:t>
            </a:r>
            <a:r>
              <a:rPr lang="en-GB" i="1" dirty="0"/>
              <a:t>view objects</a:t>
            </a:r>
            <a:r>
              <a:rPr lang="en-GB" dirty="0"/>
              <a:t>. These are discussed on the next slide.</a:t>
            </a:r>
          </a:p>
          <a:p>
            <a:r>
              <a:rPr lang="en-GB" dirty="0"/>
              <a:t>Note that </a:t>
            </a:r>
            <a:r>
              <a:rPr lang="en-GB" dirty="0">
                <a:latin typeface="Courier New" pitchFamily="49" charset="0"/>
                <a:cs typeface="Courier New" pitchFamily="49" charset="0"/>
              </a:rPr>
              <a:t>copy()</a:t>
            </a:r>
            <a:r>
              <a:rPr lang="en-GB" dirty="0"/>
              <a:t> returns a </a:t>
            </a:r>
            <a:r>
              <a:rPr lang="en-GB" i="1" dirty="0"/>
              <a:t>shallow</a:t>
            </a:r>
            <a:r>
              <a:rPr lang="en-GB" dirty="0"/>
              <a:t> copy of the dictionary, not a deep copy. See the </a:t>
            </a:r>
            <a:r>
              <a:rPr lang="en-GB" i="1" dirty="0"/>
              <a:t>Advanced Collections</a:t>
            </a:r>
            <a:r>
              <a:rPr lang="en-GB" dirty="0"/>
              <a:t> chapter for more on shallow and deep copies.</a:t>
            </a:r>
          </a:p>
          <a:p>
            <a:endParaRPr lang="en-GB" dirty="0"/>
          </a:p>
          <a:p>
            <a:r>
              <a:rPr lang="en-GB" dirty="0"/>
              <a:t>As we have said, Python dictionaries are </a:t>
            </a:r>
            <a:r>
              <a:rPr lang="en-GB" b="1" dirty="0"/>
              <a:t>unordered</a:t>
            </a:r>
            <a:r>
              <a:rPr lang="en-GB" dirty="0"/>
              <a:t>. However, this </a:t>
            </a:r>
            <a:r>
              <a:rPr lang="en-GB" i="1" dirty="0"/>
              <a:t>might</a:t>
            </a:r>
            <a:r>
              <a:rPr lang="en-GB" dirty="0"/>
              <a:t> be changing. Associated with other internal changes, in the C implementation of Python 3.6 the keys stay the order in which they were defined. To quote the documentation:  "</a:t>
            </a:r>
            <a:r>
              <a:rPr lang="en-US" i="1" dirty="0"/>
              <a:t>The order-preserving aspect of this new implementation is considered an implementation detail and should not be relied upon</a:t>
            </a:r>
            <a:r>
              <a:rPr lang="en-US" dirty="0"/>
              <a:t>".  </a:t>
            </a:r>
          </a:p>
          <a:p>
            <a:r>
              <a:rPr lang="en-US" dirty="0"/>
              <a:t>It is possible that this could become a language feature in the future, but until then, if you really need an ordered dictionary then it is safer to use </a:t>
            </a:r>
            <a:r>
              <a:rPr lang="en-US" dirty="0" err="1">
                <a:latin typeface="Courier New"/>
                <a:cs typeface="Courier New"/>
              </a:rPr>
              <a:t>OrderedDict</a:t>
            </a:r>
            <a:r>
              <a:rPr lang="en-US" dirty="0"/>
              <a:t> from the </a:t>
            </a:r>
            <a:r>
              <a:rPr lang="en-US" b="1" dirty="0"/>
              <a:t>collections</a:t>
            </a:r>
            <a:r>
              <a:rPr lang="en-US" dirty="0"/>
              <a:t> module in the standard library.</a:t>
            </a:r>
            <a:endParaRPr lang="en-GB" dirty="0"/>
          </a:p>
        </p:txBody>
      </p:sp>
    </p:spTree>
    <p:extLst>
      <p:ext uri="{BB962C8B-B14F-4D97-AF65-F5344CB8AC3E}">
        <p14:creationId xmlns:p14="http://schemas.microsoft.com/office/powerpoint/2010/main" val="1330036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2"/>
          <p:cNvSpPr>
            <a:spLocks noGrp="1" noRot="1" noChangeAspect="1" noChangeArrowheads="1" noTextEdit="1"/>
          </p:cNvSpPr>
          <p:nvPr>
            <p:ph type="sldImg"/>
          </p:nvPr>
        </p:nvSpPr>
        <p:spPr>
          <a:ln/>
        </p:spPr>
      </p:sp>
      <p:sp>
        <p:nvSpPr>
          <p:cNvPr id="4711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View objects, as returned by </a:t>
            </a:r>
            <a:r>
              <a:rPr lang="en-GB" b="1" dirty="0">
                <a:latin typeface="Courier New" pitchFamily="49" charset="0"/>
              </a:rPr>
              <a:t>items()</a:t>
            </a:r>
            <a:r>
              <a:rPr lang="en-GB" dirty="0"/>
              <a:t>, </a:t>
            </a:r>
            <a:r>
              <a:rPr lang="en-GB" b="1" dirty="0">
                <a:latin typeface="Courier New" pitchFamily="49" charset="0"/>
              </a:rPr>
              <a:t>keys()</a:t>
            </a:r>
            <a:r>
              <a:rPr lang="en-GB" dirty="0"/>
              <a:t>, and </a:t>
            </a:r>
            <a:r>
              <a:rPr lang="en-GB" b="1" dirty="0">
                <a:latin typeface="Courier New" pitchFamily="49" charset="0"/>
              </a:rPr>
              <a:t>values()</a:t>
            </a:r>
            <a:r>
              <a:rPr lang="en-GB" dirty="0"/>
              <a:t> methods, can be used in iteration and as objects to construct a list. The Set operations, </a:t>
            </a:r>
            <a:r>
              <a:rPr lang="en-GB" dirty="0">
                <a:latin typeface="Courier New" pitchFamily="49" charset="0"/>
              </a:rPr>
              <a:t>&amp;</a:t>
            </a:r>
            <a:r>
              <a:rPr lang="en-GB" dirty="0"/>
              <a:t>, </a:t>
            </a:r>
            <a:r>
              <a:rPr lang="en-GB" dirty="0">
                <a:latin typeface="Courier New" pitchFamily="49" charset="0"/>
              </a:rPr>
              <a:t>|</a:t>
            </a:r>
            <a:r>
              <a:rPr lang="en-GB" dirty="0"/>
              <a:t>, </a:t>
            </a:r>
            <a:r>
              <a:rPr lang="en-GB" dirty="0">
                <a:latin typeface="Courier New" pitchFamily="49" charset="0"/>
              </a:rPr>
              <a:t>^ </a:t>
            </a:r>
            <a:r>
              <a:rPr lang="en-GB" dirty="0"/>
              <a:t>and </a:t>
            </a:r>
            <a:r>
              <a:rPr lang="en-GB" dirty="0">
                <a:latin typeface="Courier New" pitchFamily="49" charset="0"/>
              </a:rPr>
              <a:t>-</a:t>
            </a:r>
            <a:r>
              <a:rPr lang="en-GB" dirty="0"/>
              <a:t>, may be used with a set on </a:t>
            </a:r>
            <a:r>
              <a:rPr lang="en-GB" b="1" dirty="0" err="1">
                <a:latin typeface="Courier New" pitchFamily="49" charset="0"/>
              </a:rPr>
              <a:t>dict_keys</a:t>
            </a:r>
            <a:r>
              <a:rPr lang="en-GB" dirty="0"/>
              <a:t> and </a:t>
            </a:r>
            <a:r>
              <a:rPr lang="en-GB" b="1" dirty="0" err="1">
                <a:latin typeface="Courier New" pitchFamily="49" charset="0"/>
              </a:rPr>
              <a:t>dict_items</a:t>
            </a:r>
            <a:r>
              <a:rPr lang="en-GB" dirty="0"/>
              <a:t> view objects, but not </a:t>
            </a:r>
            <a:r>
              <a:rPr lang="en-GB" b="1" dirty="0" err="1">
                <a:latin typeface="Courier New" pitchFamily="49" charset="0"/>
              </a:rPr>
              <a:t>dict_values</a:t>
            </a:r>
            <a:r>
              <a:rPr lang="en-GB" dirty="0"/>
              <a:t>.</a:t>
            </a:r>
          </a:p>
          <a:p>
            <a:r>
              <a:rPr lang="en-GB" dirty="0"/>
              <a:t>Dictionary view objects are new to Python 3, but have also been introduced into 2.7.</a:t>
            </a:r>
          </a:p>
        </p:txBody>
      </p:sp>
    </p:spTree>
    <p:extLst>
      <p:ext uri="{BB962C8B-B14F-4D97-AF65-F5344CB8AC3E}">
        <p14:creationId xmlns:p14="http://schemas.microsoft.com/office/powerpoint/2010/main" val="954736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2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one of the following is true of Python lists?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A given object may appear in a list more than once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statement replaces the second element ('bravo') with the string 'tango'?</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It’s a trick question—tuples can’t be modified.</a:t>
            </a: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19569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05FA3-84E5-FF01-C376-08F72D1D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C03E5-A331-AA39-1ACF-275EFBF37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EAEF1-9BE3-AE68-3C77-BE6067731104}"/>
              </a:ext>
            </a:extLst>
          </p:cNvPr>
          <p:cNvSpPr>
            <a:spLocks noGrp="1"/>
          </p:cNvSpPr>
          <p:nvPr>
            <p:ph type="body" idx="1"/>
          </p:nvPr>
        </p:nvSpPr>
        <p:spPr/>
        <p:txBody>
          <a:bodyPr/>
          <a:lstStyle/>
          <a:p>
            <a:r>
              <a:rPr lang="en-GB" dirty="0"/>
              <a:t>Correct answers to previous and current page questions: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Which one of the following is true of Python dictionaries?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Dictionaries are mutable.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Which one of the following is not a valid way to define the </a:t>
            </a:r>
            <a:r>
              <a:rPr lang="en-GB" b="1" dirty="0" err="1"/>
              <a:t>mydict</a:t>
            </a:r>
            <a:r>
              <a:rPr lang="en-GB" b="1" dirty="0"/>
              <a:t> dictionary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a:t>
            </a:r>
            <a:endParaRPr lang="en-GB" dirty="0"/>
          </a:p>
        </p:txBody>
      </p:sp>
      <p:sp>
        <p:nvSpPr>
          <p:cNvPr id="4" name="Slide Number Placeholder 3">
            <a:extLst>
              <a:ext uri="{FF2B5EF4-FFF2-40B4-BE49-F238E27FC236}">
                <a16:creationId xmlns:a16="http://schemas.microsoft.com/office/drawing/2014/main" id="{7A89B1DE-580B-CC59-F1DF-D5188AB364C8}"/>
              </a:ext>
            </a:extLst>
          </p:cNvPr>
          <p:cNvSpPr>
            <a:spLocks noGrp="1"/>
          </p:cNvSpPr>
          <p:nvPr>
            <p:ph type="sldNum" sz="quarter" idx="5"/>
          </p:nvPr>
        </p:nvSpPr>
        <p:spPr/>
        <p:txBody>
          <a:bodyPr/>
          <a:lstStyle/>
          <a:p>
            <a:fld id="{35BE1F5F-BEC2-48D5-A890-C07C79853E26}" type="slidenum">
              <a:rPr lang="en-GB" smtClean="0"/>
              <a:t>27</a:t>
            </a:fld>
            <a:endParaRPr lang="en-GB"/>
          </a:p>
        </p:txBody>
      </p:sp>
    </p:spTree>
    <p:extLst>
      <p:ext uri="{BB962C8B-B14F-4D97-AF65-F5344CB8AC3E}">
        <p14:creationId xmlns:p14="http://schemas.microsoft.com/office/powerpoint/2010/main" val="196021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5220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Strings, Lists, and Tuples</a:t>
            </a:r>
            <a:r>
              <a:rPr lang="en-GB" dirty="0"/>
              <a:t> are </a:t>
            </a:r>
            <a:r>
              <a:rPr lang="en-GB" b="1" dirty="0"/>
              <a:t>ordered collections</a:t>
            </a:r>
            <a:r>
              <a:rPr lang="en-GB" dirty="0"/>
              <a:t> of objects, often referred to as </a:t>
            </a:r>
            <a:r>
              <a:rPr lang="en-GB" b="1" dirty="0"/>
              <a:t>sequences</a:t>
            </a:r>
            <a:r>
              <a:rPr lang="en-GB" dirty="0"/>
              <a:t>.</a:t>
            </a:r>
          </a:p>
          <a:p>
            <a:endParaRPr lang="en-GB" dirty="0"/>
          </a:p>
          <a:p>
            <a:r>
              <a:rPr lang="en-GB" dirty="0"/>
              <a:t>The </a:t>
            </a:r>
            <a:r>
              <a:rPr lang="en-GB" sz="1200" kern="1200" dirty="0">
                <a:solidFill>
                  <a:schemeClr val="tx1"/>
                </a:solidFill>
                <a:latin typeface="+mn-lt"/>
                <a:ea typeface="+mn-ea"/>
                <a:cs typeface="+mn-cs"/>
              </a:rPr>
              <a:t>bytes</a:t>
            </a:r>
            <a:r>
              <a:rPr lang="en-GB" dirty="0"/>
              <a:t> and </a:t>
            </a:r>
            <a:r>
              <a:rPr lang="en-GB" sz="1200" kern="1200" dirty="0" err="1">
                <a:solidFill>
                  <a:schemeClr val="tx1"/>
                </a:solidFill>
                <a:latin typeface="+mn-lt"/>
                <a:ea typeface="+mn-ea"/>
                <a:cs typeface="+mn-cs"/>
              </a:rPr>
              <a:t>bytearray</a:t>
            </a:r>
            <a:r>
              <a:rPr lang="en-GB" dirty="0"/>
              <a:t> types (introduced in Python 2.6) are used for raw binary data. They behave similarly to strings - supporting many of the same methods and allowing element access via indexing (</a:t>
            </a:r>
            <a:r>
              <a:rPr lang="en-GB" sz="1200" kern="1200" dirty="0">
                <a:solidFill>
                  <a:schemeClr val="tx1"/>
                </a:solidFill>
                <a:latin typeface="+mn-lt"/>
                <a:ea typeface="+mn-ea"/>
                <a:cs typeface="+mn-cs"/>
              </a:rPr>
              <a:t>[]</a:t>
            </a:r>
            <a:r>
              <a:rPr lang="en-GB" dirty="0"/>
              <a:t>) - but store 8-bit unsigned integers in the range 0–255.</a:t>
            </a:r>
          </a:p>
          <a:p>
            <a:endParaRPr lang="en-GB" dirty="0"/>
          </a:p>
          <a:p>
            <a:r>
              <a:rPr lang="en-GB" dirty="0"/>
              <a:t>Dictionaries are key–value collections, comparable to associative arrays in AWK and PHP, or hashes in Perl and Ruby.</a:t>
            </a:r>
          </a:p>
          <a:p>
            <a:endParaRPr lang="en-GB" dirty="0"/>
          </a:p>
          <a:p>
            <a:r>
              <a:rPr lang="en-GB" dirty="0"/>
              <a:t>Sets, introduced in Python 2.4, store unique, unordered elements and support standard mathematical set operations.</a:t>
            </a:r>
          </a:p>
          <a:p>
            <a:endParaRPr lang="en-GB" dirty="0"/>
          </a:p>
          <a:p>
            <a:r>
              <a:rPr lang="en-GB" dirty="0"/>
              <a:t>The </a:t>
            </a:r>
            <a:r>
              <a:rPr lang="en-GB" sz="1200" kern="1200" dirty="0">
                <a:solidFill>
                  <a:schemeClr val="tx1"/>
                </a:solidFill>
                <a:latin typeface="+mn-lt"/>
                <a:ea typeface="+mn-ea"/>
                <a:cs typeface="+mn-cs"/>
              </a:rPr>
              <a:t>collections</a:t>
            </a:r>
            <a:r>
              <a:rPr lang="en-GB" dirty="0"/>
              <a:t> module in the Python Standard Library provides enhanced container types, such as </a:t>
            </a:r>
            <a:r>
              <a:rPr lang="en-GB" sz="1200" kern="1200" dirty="0">
                <a:solidFill>
                  <a:schemeClr val="tx1"/>
                </a:solidFill>
                <a:latin typeface="+mn-lt"/>
                <a:ea typeface="+mn-ea"/>
                <a:cs typeface="+mn-cs"/>
              </a:rPr>
              <a:t>deque</a:t>
            </a:r>
            <a:r>
              <a:rPr lang="en-GB" dirty="0"/>
              <a:t>, </a:t>
            </a:r>
            <a:r>
              <a:rPr lang="en-GB" sz="1200" kern="1200" dirty="0">
                <a:solidFill>
                  <a:schemeClr val="tx1"/>
                </a:solidFill>
                <a:latin typeface="+mn-lt"/>
                <a:ea typeface="+mn-ea"/>
                <a:cs typeface="+mn-cs"/>
              </a:rPr>
              <a:t>Counter</a:t>
            </a:r>
            <a:r>
              <a:rPr lang="en-GB" dirty="0"/>
              <a:t>, and </a:t>
            </a:r>
            <a:r>
              <a:rPr lang="en-GB" sz="1200" kern="1200" dirty="0" err="1">
                <a:solidFill>
                  <a:schemeClr val="tx1"/>
                </a:solidFill>
                <a:latin typeface="+mn-lt"/>
                <a:ea typeface="+mn-ea"/>
                <a:cs typeface="+mn-cs"/>
              </a:rPr>
              <a:t>OrderedDict</a:t>
            </a:r>
            <a:r>
              <a:rPr lang="en-GB" dirty="0"/>
              <a:t> (added in Python 3.1).</a:t>
            </a:r>
          </a:p>
          <a:p>
            <a:endParaRPr lang="en-GB" dirty="0"/>
          </a:p>
          <a:p>
            <a:r>
              <a:rPr lang="en-GB" dirty="0"/>
              <a:t>From Python 3.6 (</a:t>
            </a:r>
            <a:r>
              <a:rPr lang="en-GB" dirty="0" err="1"/>
              <a:t>CPython</a:t>
            </a:r>
            <a:r>
              <a:rPr lang="en-GB" dirty="0"/>
              <a:t>), dictionaries maintain insertion order, and as of Python 3.7, this behaviour became an official language feature.</a:t>
            </a:r>
          </a:p>
          <a:p>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796495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code produces the following output</a:t>
            </a:r>
          </a:p>
          <a:p>
            <a:pPr lvl="1"/>
            <a:r>
              <a:rPr lang="en-US" dirty="0">
                <a:latin typeface="Courier New"/>
                <a:cs typeface="Courier New"/>
              </a:rPr>
              <a:t>min:   3 max: 99</a:t>
            </a:r>
          </a:p>
          <a:p>
            <a:pPr lvl="1"/>
            <a:r>
              <a:rPr lang="en-US" dirty="0">
                <a:latin typeface="Courier New"/>
                <a:cs typeface="Courier New"/>
              </a:rPr>
              <a:t>sum:  270.142</a:t>
            </a:r>
          </a:p>
          <a:p>
            <a:pPr lvl="1"/>
            <a:r>
              <a:rPr lang="en-US" dirty="0">
                <a:latin typeface="Courier New"/>
                <a:cs typeface="Courier New"/>
              </a:rPr>
              <a:t>min:   </a:t>
            </a:r>
            <a:r>
              <a:rPr lang="en-US" dirty="0" err="1">
                <a:latin typeface="Courier New"/>
                <a:cs typeface="Courier New"/>
              </a:rPr>
              <a:t>dave</a:t>
            </a:r>
            <a:r>
              <a:rPr lang="en-US" dirty="0">
                <a:latin typeface="Courier New"/>
                <a:cs typeface="Courier New"/>
              </a:rPr>
              <a:t> max: </a:t>
            </a:r>
            <a:r>
              <a:rPr lang="en-US" dirty="0" err="1">
                <a:latin typeface="Courier New"/>
                <a:cs typeface="Courier New"/>
              </a:rPr>
              <a:t>jim</a:t>
            </a:r>
            <a:endParaRPr lang="en-US" dirty="0">
              <a:latin typeface="Courier New"/>
              <a:cs typeface="Courier New"/>
            </a:endParaRPr>
          </a:p>
          <a:p>
            <a:r>
              <a:rPr lang="en-US" dirty="0"/>
              <a:t>Range objects can also be included in the list of sequence types.</a:t>
            </a:r>
          </a:p>
          <a:p>
            <a:endParaRPr lang="en-US" dirty="0"/>
          </a:p>
          <a:p>
            <a:r>
              <a:rPr lang="en-GB" dirty="0"/>
              <a:t>The </a:t>
            </a:r>
            <a:r>
              <a:rPr lang="en-GB" sz="1200" b="1" kern="1200" dirty="0">
                <a:solidFill>
                  <a:schemeClr val="tx1"/>
                </a:solidFill>
                <a:latin typeface="+mn-lt"/>
                <a:ea typeface="+mn-ea"/>
                <a:cs typeface="+mn-cs"/>
              </a:rPr>
              <a:t>sum()</a:t>
            </a:r>
            <a:r>
              <a:rPr lang="en-GB" dirty="0"/>
              <a:t> function supports an optional second argument, </a:t>
            </a:r>
            <a:r>
              <a:rPr lang="en-GB" sz="1200" b="1" kern="1200" dirty="0">
                <a:solidFill>
                  <a:schemeClr val="tx1"/>
                </a:solidFill>
                <a:latin typeface="+mn-lt"/>
                <a:ea typeface="+mn-ea"/>
                <a:cs typeface="+mn-cs"/>
              </a:rPr>
              <a:t>start</a:t>
            </a:r>
            <a:r>
              <a:rPr lang="en-GB" dirty="0"/>
              <a:t>, which specifies an initial value for the sum (default is </a:t>
            </a:r>
            <a:r>
              <a:rPr lang="en-GB" sz="1200" kern="1200" dirty="0">
                <a:solidFill>
                  <a:schemeClr val="tx1"/>
                </a:solidFill>
                <a:latin typeface="+mn-lt"/>
                <a:ea typeface="+mn-ea"/>
                <a:cs typeface="+mn-cs"/>
              </a:rPr>
              <a:t>0</a:t>
            </a:r>
            <a:r>
              <a:rPr lang="en-GB" dirty="0"/>
              <a:t>).</a:t>
            </a:r>
          </a:p>
          <a:p>
            <a:endParaRPr lang="en-GB" dirty="0"/>
          </a:p>
          <a:p>
            <a:r>
              <a:rPr lang="en-GB" dirty="0"/>
              <a:t>The </a:t>
            </a:r>
            <a:r>
              <a:rPr lang="en-GB" sz="1200" b="1" kern="1200" dirty="0" err="1">
                <a:solidFill>
                  <a:schemeClr val="tx1"/>
                </a:solidFill>
                <a:latin typeface="+mn-lt"/>
                <a:ea typeface="+mn-ea"/>
                <a:cs typeface="+mn-cs"/>
              </a:rPr>
              <a:t>len</a:t>
            </a:r>
            <a:r>
              <a:rPr lang="en-GB" sz="1200" b="1" kern="1200" dirty="0">
                <a:solidFill>
                  <a:schemeClr val="tx1"/>
                </a:solidFill>
                <a:latin typeface="+mn-lt"/>
                <a:ea typeface="+mn-ea"/>
                <a:cs typeface="+mn-cs"/>
              </a:rPr>
              <a:t>()</a:t>
            </a:r>
            <a:r>
              <a:rPr lang="en-GB" dirty="0"/>
              <a:t> function returns the </a:t>
            </a:r>
            <a:r>
              <a:rPr lang="en-GB" b="1" dirty="0"/>
              <a:t>number of characters</a:t>
            </a:r>
            <a:r>
              <a:rPr lang="en-GB" dirty="0"/>
              <a:t> in a string, and the </a:t>
            </a:r>
            <a:r>
              <a:rPr lang="en-GB" b="1" dirty="0"/>
              <a:t>number of bytes</a:t>
            </a:r>
            <a:r>
              <a:rPr lang="en-GB" dirty="0"/>
              <a:t> in a bytes object.</a:t>
            </a:r>
          </a:p>
          <a:p>
            <a:endParaRPr lang="en-US" dirty="0"/>
          </a:p>
          <a:p>
            <a:r>
              <a:rPr lang="en-US" dirty="0"/>
              <a:t>For example:</a:t>
            </a:r>
            <a:endParaRPr lang="en-US" baseline="0" dirty="0"/>
          </a:p>
          <a:p>
            <a:pPr lvl="1"/>
            <a:r>
              <a:rPr lang="en-US" dirty="0" err="1">
                <a:latin typeface="Courier New"/>
                <a:cs typeface="Courier New"/>
              </a:rPr>
              <a:t>mys</a:t>
            </a:r>
            <a:r>
              <a:rPr lang="en-US" dirty="0">
                <a:latin typeface="Courier New"/>
                <a:cs typeface="Courier New"/>
              </a:rPr>
              <a:t> = </a:t>
            </a:r>
            <a:r>
              <a:rPr lang="en-US" dirty="0" err="1">
                <a:latin typeface="Courier New"/>
                <a:cs typeface="Courier New"/>
              </a:rPr>
              <a:t>chr</a:t>
            </a:r>
            <a:r>
              <a:rPr lang="en-US" dirty="0">
                <a:latin typeface="Courier New"/>
                <a:cs typeface="Courier New"/>
              </a:rPr>
              <a:t>(0x20ac)</a:t>
            </a:r>
          </a:p>
          <a:p>
            <a:pPr lvl="1"/>
            <a:r>
              <a:rPr lang="en-US" dirty="0">
                <a:latin typeface="Courier New"/>
                <a:cs typeface="Courier New"/>
              </a:rPr>
              <a:t>print(</a:t>
            </a:r>
            <a:r>
              <a:rPr lang="en-US" dirty="0" err="1">
                <a:latin typeface="Courier New"/>
                <a:cs typeface="Courier New"/>
              </a:rPr>
              <a:t>mys</a:t>
            </a:r>
            <a:r>
              <a:rPr lang="en-US" dirty="0">
                <a:latin typeface="Courier New"/>
                <a:cs typeface="Courier New"/>
              </a:rPr>
              <a:t>, </a:t>
            </a:r>
            <a:r>
              <a:rPr lang="en-US" dirty="0" err="1">
                <a:latin typeface="Courier New"/>
                <a:cs typeface="Courier New"/>
              </a:rPr>
              <a:t>len</a:t>
            </a:r>
            <a:r>
              <a:rPr lang="en-US" dirty="0">
                <a:latin typeface="Courier New"/>
                <a:cs typeface="Courier New"/>
              </a:rPr>
              <a:t>(</a:t>
            </a:r>
            <a:r>
              <a:rPr lang="en-US" dirty="0" err="1">
                <a:latin typeface="Courier New"/>
                <a:cs typeface="Courier New"/>
              </a:rPr>
              <a:t>mys</a:t>
            </a:r>
            <a:r>
              <a:rPr lang="en-US" dirty="0">
                <a:latin typeface="Courier New"/>
                <a:cs typeface="Courier New"/>
              </a:rPr>
              <a:t>))</a:t>
            </a:r>
          </a:p>
          <a:p>
            <a:pPr lvl="1"/>
            <a:r>
              <a:rPr lang="en-US" dirty="0" err="1">
                <a:latin typeface="Courier New"/>
                <a:cs typeface="Courier New"/>
              </a:rPr>
              <a:t>myb</a:t>
            </a:r>
            <a:r>
              <a:rPr lang="en-US" dirty="0">
                <a:latin typeface="Courier New"/>
                <a:cs typeface="Courier New"/>
              </a:rPr>
              <a:t> = </a:t>
            </a:r>
            <a:r>
              <a:rPr lang="en-US" dirty="0" err="1">
                <a:latin typeface="Courier New"/>
                <a:cs typeface="Courier New"/>
              </a:rPr>
              <a:t>mys.encode</a:t>
            </a:r>
            <a:r>
              <a:rPr lang="en-US" dirty="0">
                <a:latin typeface="Courier New"/>
                <a:cs typeface="Courier New"/>
              </a:rPr>
              <a:t>()</a:t>
            </a:r>
          </a:p>
          <a:p>
            <a:pPr lvl="1"/>
            <a:r>
              <a:rPr lang="en-US" dirty="0">
                <a:latin typeface="Courier New"/>
                <a:cs typeface="Courier New"/>
              </a:rPr>
              <a:t>print(</a:t>
            </a:r>
            <a:r>
              <a:rPr lang="en-US" dirty="0" err="1">
                <a:latin typeface="Courier New"/>
                <a:cs typeface="Courier New"/>
              </a:rPr>
              <a:t>myb</a:t>
            </a:r>
            <a:r>
              <a:rPr lang="en-US" dirty="0">
                <a:latin typeface="Courier New"/>
                <a:cs typeface="Courier New"/>
              </a:rPr>
              <a:t>, </a:t>
            </a:r>
            <a:r>
              <a:rPr lang="en-US" dirty="0" err="1">
                <a:latin typeface="Courier New"/>
                <a:cs typeface="Courier New"/>
              </a:rPr>
              <a:t>len</a:t>
            </a:r>
            <a:r>
              <a:rPr lang="en-US" dirty="0">
                <a:latin typeface="Courier New"/>
                <a:cs typeface="Courier New"/>
              </a:rPr>
              <a:t>(</a:t>
            </a:r>
            <a:r>
              <a:rPr lang="en-US" dirty="0" err="1">
                <a:latin typeface="Courier New"/>
                <a:cs typeface="Courier New"/>
              </a:rPr>
              <a:t>myb</a:t>
            </a:r>
            <a:r>
              <a:rPr lang="en-US" dirty="0">
                <a:latin typeface="Courier New"/>
                <a:cs typeface="Courier New"/>
              </a:rPr>
              <a:t>))</a:t>
            </a:r>
          </a:p>
          <a:p>
            <a:r>
              <a:rPr lang="en-US" baseline="0" dirty="0"/>
              <a:t>Gives:</a:t>
            </a:r>
          </a:p>
          <a:p>
            <a:pPr lvl="1"/>
            <a:r>
              <a:rPr lang="en-US" dirty="0">
                <a:latin typeface="Courier New"/>
                <a:cs typeface="Courier New"/>
              </a:rPr>
              <a:t>€ 1</a:t>
            </a:r>
          </a:p>
          <a:p>
            <a:pPr lvl="1"/>
            <a:r>
              <a:rPr lang="fr-FR" dirty="0">
                <a:latin typeface="Courier New"/>
                <a:cs typeface="Courier New"/>
              </a:rPr>
              <a:t>b'\xe2\x82\</a:t>
            </a:r>
            <a:r>
              <a:rPr lang="fr-FR" dirty="0" err="1">
                <a:latin typeface="Courier New"/>
                <a:cs typeface="Courier New"/>
              </a:rPr>
              <a:t>xac</a:t>
            </a:r>
            <a:r>
              <a:rPr lang="fr-FR" dirty="0">
                <a:latin typeface="Courier New"/>
                <a:cs typeface="Courier New"/>
              </a:rPr>
              <a:t>' 3</a:t>
            </a:r>
          </a:p>
          <a:p>
            <a:endParaRPr lang="en-US" baseline="0" dirty="0"/>
          </a:p>
          <a:p>
            <a:endParaRPr lang="en-US" dirty="0"/>
          </a:p>
        </p:txBody>
      </p:sp>
    </p:spTree>
    <p:extLst>
      <p:ext uri="{BB962C8B-B14F-4D97-AF65-F5344CB8AC3E}">
        <p14:creationId xmlns:p14="http://schemas.microsoft.com/office/powerpoint/2010/main" val="2558903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Tuple elements can be </a:t>
            </a:r>
            <a:r>
              <a:rPr lang="en-GB" b="1" dirty="0"/>
              <a:t>assigned to named variables</a:t>
            </a:r>
            <a:r>
              <a:rPr lang="en-GB" dirty="0"/>
              <a:t>, allowing easy unpacking and swapping. In the example shown, two variables (</a:t>
            </a:r>
            <a:r>
              <a:rPr lang="en-GB" sz="1200" kern="1200" dirty="0">
                <a:solidFill>
                  <a:schemeClr val="tx1"/>
                </a:solidFill>
                <a:latin typeface="+mn-lt"/>
                <a:ea typeface="+mn-ea"/>
                <a:cs typeface="+mn-cs"/>
              </a:rPr>
              <a:t>a</a:t>
            </a:r>
            <a:r>
              <a:rPr lang="en-GB" dirty="0"/>
              <a:t> and </a:t>
            </a:r>
            <a:r>
              <a:rPr lang="en-GB" sz="1200" kern="1200" dirty="0">
                <a:solidFill>
                  <a:schemeClr val="tx1"/>
                </a:solidFill>
                <a:latin typeface="+mn-lt"/>
                <a:ea typeface="+mn-ea"/>
                <a:cs typeface="+mn-cs"/>
              </a:rPr>
              <a:t>b</a:t>
            </a:r>
            <a:r>
              <a:rPr lang="en-GB" dirty="0"/>
              <a:t>) are swapped - but the same technique can be used with any number of variables. This is simply a </a:t>
            </a:r>
            <a:r>
              <a:rPr lang="en-GB" b="1" dirty="0"/>
              <a:t>tuple assignment</a:t>
            </a:r>
            <a:r>
              <a:rPr lang="en-GB" dirty="0"/>
              <a:t>, not a modification of the tuple itself. </a:t>
            </a:r>
            <a:r>
              <a:rPr lang="en-GB" b="0" dirty="0"/>
              <a:t>The number of variables on the left must match the number of values on the right. Parentheses are optional, so the statement:</a:t>
            </a:r>
          </a:p>
          <a:p>
            <a:pPr lvl="1"/>
            <a:r>
              <a:rPr lang="en-GB" sz="1200" kern="1200" dirty="0">
                <a:solidFill>
                  <a:schemeClr val="tx1"/>
                </a:solidFill>
                <a:latin typeface="+mn-lt"/>
                <a:ea typeface="+mn-ea"/>
                <a:cs typeface="+mn-cs"/>
              </a:rPr>
              <a:t>(a, b) = (b, a)</a:t>
            </a:r>
          </a:p>
          <a:p>
            <a:r>
              <a:rPr lang="en-GB" dirty="0"/>
              <a:t>can also be written as:</a:t>
            </a:r>
          </a:p>
          <a:p>
            <a:pPr lvl="1"/>
            <a:r>
              <a:rPr lang="en-GB" sz="1200" kern="1200" dirty="0">
                <a:solidFill>
                  <a:schemeClr val="tx1"/>
                </a:solidFill>
                <a:latin typeface="+mn-lt"/>
                <a:ea typeface="+mn-ea"/>
                <a:cs typeface="+mn-cs"/>
              </a:rPr>
              <a:t>a, b = b, a</a:t>
            </a:r>
          </a:p>
          <a:p>
            <a:r>
              <a:rPr lang="en-GB" dirty="0"/>
              <a:t>The next example assigns three variables from a </a:t>
            </a:r>
            <a:r>
              <a:rPr lang="en-GB" sz="1200" kern="1200" dirty="0">
                <a:solidFill>
                  <a:schemeClr val="tx1"/>
                </a:solidFill>
                <a:latin typeface="+mn-lt"/>
                <a:ea typeface="+mn-ea"/>
                <a:cs typeface="+mn-cs"/>
              </a:rPr>
              <a:t>range()</a:t>
            </a:r>
            <a:r>
              <a:rPr lang="en-GB" dirty="0"/>
              <a:t>:</a:t>
            </a:r>
          </a:p>
          <a:p>
            <a:pPr lvl="1"/>
            <a:r>
              <a:rPr lang="en-GB" sz="1200" kern="1200" dirty="0">
                <a:solidFill>
                  <a:schemeClr val="tx1"/>
                </a:solidFill>
                <a:latin typeface="+mn-lt"/>
                <a:ea typeface="+mn-ea"/>
                <a:cs typeface="+mn-cs"/>
              </a:rPr>
              <a:t>gouda, edam, </a:t>
            </a:r>
            <a:r>
              <a:rPr lang="en-GB" sz="1200" kern="1200" dirty="0" err="1">
                <a:solidFill>
                  <a:schemeClr val="tx1"/>
                </a:solidFill>
                <a:latin typeface="+mn-lt"/>
                <a:ea typeface="+mn-ea"/>
                <a:cs typeface="+mn-cs"/>
              </a:rPr>
              <a:t>caithness</a:t>
            </a:r>
            <a:r>
              <a:rPr lang="en-GB" sz="1200" kern="1200" dirty="0">
                <a:solidFill>
                  <a:schemeClr val="tx1"/>
                </a:solidFill>
                <a:latin typeface="+mn-lt"/>
                <a:ea typeface="+mn-ea"/>
                <a:cs typeface="+mn-cs"/>
              </a:rPr>
              <a:t> = range(3)</a:t>
            </a:r>
          </a:p>
          <a:p>
            <a:r>
              <a:rPr lang="en-GB" dirty="0"/>
              <a:t>Here, </a:t>
            </a:r>
            <a:r>
              <a:rPr lang="en-GB" sz="1200" kern="1200" dirty="0">
                <a:solidFill>
                  <a:schemeClr val="tx1"/>
                </a:solidFill>
                <a:latin typeface="+mn-lt"/>
                <a:ea typeface="+mn-ea"/>
                <a:cs typeface="+mn-cs"/>
              </a:rPr>
              <a:t>gouda = 0</a:t>
            </a:r>
            <a:r>
              <a:rPr lang="en-GB" dirty="0"/>
              <a:t>, </a:t>
            </a:r>
            <a:r>
              <a:rPr lang="en-GB" sz="1200" kern="1200" dirty="0">
                <a:solidFill>
                  <a:schemeClr val="tx1"/>
                </a:solidFill>
                <a:latin typeface="+mn-lt"/>
                <a:ea typeface="+mn-ea"/>
                <a:cs typeface="+mn-cs"/>
              </a:rPr>
              <a:t>edam = 1</a:t>
            </a:r>
            <a:r>
              <a:rPr lang="en-GB" dirty="0"/>
              <a:t>, and </a:t>
            </a:r>
            <a:r>
              <a:rPr lang="en-GB" sz="1200" kern="1200" dirty="0" err="1">
                <a:solidFill>
                  <a:schemeClr val="tx1"/>
                </a:solidFill>
                <a:latin typeface="+mn-lt"/>
                <a:ea typeface="+mn-ea"/>
                <a:cs typeface="+mn-cs"/>
              </a:rPr>
              <a:t>caithness</a:t>
            </a:r>
            <a:r>
              <a:rPr lang="en-GB" sz="1200" kern="1200" dirty="0">
                <a:solidFill>
                  <a:schemeClr val="tx1"/>
                </a:solidFill>
                <a:latin typeface="+mn-lt"/>
                <a:ea typeface="+mn-ea"/>
                <a:cs typeface="+mn-cs"/>
              </a:rPr>
              <a:t> = 2</a:t>
            </a:r>
            <a:r>
              <a:rPr lang="en-GB" dirty="0"/>
              <a:t>.</a:t>
            </a:r>
          </a:p>
          <a:p>
            <a:endParaRPr lang="en-GB" dirty="0"/>
          </a:p>
          <a:p>
            <a:r>
              <a:rPr lang="en-GB" dirty="0"/>
              <a:t>Tuples (as well as strings and lists) can be </a:t>
            </a:r>
            <a:r>
              <a:rPr lang="en-GB" b="1" dirty="0"/>
              <a:t>repeated</a:t>
            </a:r>
            <a:r>
              <a:rPr lang="en-GB" dirty="0"/>
              <a:t> using the </a:t>
            </a:r>
            <a:r>
              <a:rPr lang="en-GB" sz="1200" kern="1200" dirty="0">
                <a:solidFill>
                  <a:schemeClr val="tx1"/>
                </a:solidFill>
                <a:latin typeface="+mn-lt"/>
                <a:ea typeface="+mn-ea"/>
                <a:cs typeface="+mn-cs"/>
              </a:rPr>
              <a:t>*</a:t>
            </a:r>
            <a:r>
              <a:rPr lang="en-GB" dirty="0"/>
              <a:t> operator. For example,</a:t>
            </a:r>
          </a:p>
          <a:p>
            <a:r>
              <a:rPr lang="en-GB" sz="1200" kern="1200" dirty="0">
                <a:solidFill>
                  <a:schemeClr val="tx1"/>
                </a:solidFill>
                <a:latin typeface="+mn-lt"/>
                <a:ea typeface="+mn-ea"/>
                <a:cs typeface="+mn-cs"/>
              </a:rPr>
              <a:t>	another = </a:t>
            </a:r>
            <a:r>
              <a:rPr lang="en-GB" sz="1200" kern="1200" dirty="0" err="1">
                <a:solidFill>
                  <a:schemeClr val="tx1"/>
                </a:solidFill>
                <a:latin typeface="+mn-lt"/>
                <a:ea typeface="+mn-ea"/>
                <a:cs typeface="+mn-cs"/>
              </a:rPr>
              <a:t>mytuple</a:t>
            </a:r>
            <a:r>
              <a:rPr lang="en-GB" sz="1200" kern="1200" dirty="0">
                <a:solidFill>
                  <a:schemeClr val="tx1"/>
                </a:solidFill>
                <a:latin typeface="+mn-lt"/>
                <a:ea typeface="+mn-ea"/>
                <a:cs typeface="+mn-cs"/>
              </a:rPr>
              <a:t> * 4</a:t>
            </a:r>
          </a:p>
          <a:p>
            <a:r>
              <a:rPr lang="en-GB" dirty="0"/>
              <a:t>creates a tuple with the contents of </a:t>
            </a:r>
            <a:r>
              <a:rPr lang="en-GB" sz="1200" kern="1200" dirty="0" err="1">
                <a:solidFill>
                  <a:schemeClr val="tx1"/>
                </a:solidFill>
                <a:latin typeface="+mn-lt"/>
                <a:ea typeface="+mn-ea"/>
                <a:cs typeface="+mn-cs"/>
              </a:rPr>
              <a:t>mytuple</a:t>
            </a:r>
            <a:r>
              <a:rPr lang="en-GB" dirty="0"/>
              <a:t> repeated four times.</a:t>
            </a:r>
          </a:p>
          <a:p>
            <a:endParaRPr lang="en-GB" dirty="0"/>
          </a:p>
          <a:p>
            <a:r>
              <a:rPr lang="en-GB" b="0" dirty="0"/>
              <a:t>Be aware that using parentheses around a single item does </a:t>
            </a:r>
            <a:r>
              <a:rPr lang="en-GB" b="0" i="1" dirty="0"/>
              <a:t>not</a:t>
            </a:r>
            <a:r>
              <a:rPr lang="en-GB" b="0" dirty="0"/>
              <a:t> create a tuple - a trailing comma is required:</a:t>
            </a:r>
          </a:p>
          <a:p>
            <a:r>
              <a:rPr lang="en-GB" sz="1200" kern="1200" dirty="0">
                <a:solidFill>
                  <a:schemeClr val="tx1"/>
                </a:solidFill>
                <a:latin typeface="+mn-lt"/>
                <a:ea typeface="+mn-ea"/>
                <a:cs typeface="+mn-cs"/>
              </a:rPr>
              <a:t>	single = (42,)  # Correct</a:t>
            </a:r>
          </a:p>
          <a:p>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not_tuple</a:t>
            </a:r>
            <a:r>
              <a:rPr lang="en-GB" sz="1200" kern="1200" dirty="0">
                <a:solidFill>
                  <a:schemeClr val="tx1"/>
                </a:solidFill>
                <a:latin typeface="+mn-lt"/>
                <a:ea typeface="+mn-ea"/>
                <a:cs typeface="+mn-cs"/>
              </a:rPr>
              <a:t> = (42)  # Just an integer</a:t>
            </a:r>
          </a:p>
        </p:txBody>
      </p:sp>
    </p:spTree>
    <p:extLst>
      <p:ext uri="{BB962C8B-B14F-4D97-AF65-F5344CB8AC3E}">
        <p14:creationId xmlns:p14="http://schemas.microsoft.com/office/powerpoint/2010/main" val="1158417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a:t>
            </a:r>
            <a:r>
              <a:rPr lang="en-GB" b="1" dirty="0"/>
              <a:t>list</a:t>
            </a:r>
            <a:r>
              <a:rPr lang="en-GB" dirty="0"/>
              <a:t> is an object that contains a </a:t>
            </a:r>
            <a:r>
              <a:rPr lang="en-GB" b="1" dirty="0"/>
              <a:t>sequential collection of elements</a:t>
            </a:r>
            <a:r>
              <a:rPr lang="en-GB" dirty="0"/>
              <a:t>, each of which can be accessed by its index position (starting from zero) inside square brackets [] — a concept familiar from many other languages.</a:t>
            </a:r>
          </a:p>
          <a:p>
            <a:endParaRPr lang="en-GB" dirty="0"/>
          </a:p>
          <a:p>
            <a:r>
              <a:rPr lang="en-GB" dirty="0"/>
              <a:t>Lists are </a:t>
            </a:r>
            <a:r>
              <a:rPr lang="en-GB" b="1" dirty="0"/>
              <a:t>mutable</a:t>
            </a:r>
            <a:r>
              <a:rPr lang="en-GB" dirty="0"/>
              <a:t>, meaning they can be modified after creation. They are also dynamic, allowing elements to be added, removed, or reordered at any position within the list.</a:t>
            </a:r>
          </a:p>
          <a:p>
            <a:endParaRPr lang="en-GB" dirty="0"/>
          </a:p>
          <a:p>
            <a:r>
              <a:rPr lang="en-GB" dirty="0"/>
              <a:t>Lists can be </a:t>
            </a:r>
            <a:r>
              <a:rPr lang="en-GB" b="1" dirty="0"/>
              <a:t>concatenated</a:t>
            </a:r>
            <a:r>
              <a:rPr lang="en-GB" dirty="0"/>
              <a:t> (joined together) using the + operator.</a:t>
            </a:r>
          </a:p>
          <a:p>
            <a:endParaRPr lang="en-GB" dirty="0"/>
          </a:p>
          <a:p>
            <a:r>
              <a:rPr lang="en-GB" dirty="0"/>
              <a:t>Although Python lists are often compared to arrays in other languages, this analogy only goes so far. Python lists are </a:t>
            </a:r>
            <a:r>
              <a:rPr lang="en-GB" b="1" dirty="0"/>
              <a:t>more flexible</a:t>
            </a:r>
            <a:r>
              <a:rPr lang="en-GB" dirty="0"/>
              <a:t>, as they can store elements of different types.</a:t>
            </a:r>
          </a:p>
          <a:p>
            <a:endParaRPr lang="en-GB" dirty="0"/>
          </a:p>
          <a:p>
            <a:r>
              <a:rPr lang="en-GB" dirty="0"/>
              <a:t>However, this flexibility introduces a performance overhead compared to low-level C arrays, which are much faster. For performance-critical applications requiring array-like efficiency, Python provides the </a:t>
            </a:r>
            <a:r>
              <a:rPr lang="en-GB" b="1" dirty="0"/>
              <a:t>array</a:t>
            </a:r>
            <a:r>
              <a:rPr lang="en-GB" dirty="0"/>
              <a:t> module in the standard library - offering objects similar to C-style arrays.</a:t>
            </a:r>
          </a:p>
          <a:p>
            <a:endParaRPr lang="en-GB" dirty="0"/>
          </a:p>
        </p:txBody>
      </p:sp>
    </p:spTree>
    <p:extLst>
      <p:ext uri="{BB962C8B-B14F-4D97-AF65-F5344CB8AC3E}">
        <p14:creationId xmlns:p14="http://schemas.microsoft.com/office/powerpoint/2010/main" val="998150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Sequential composite objects, such as </a:t>
            </a:r>
            <a:r>
              <a:rPr lang="en-GB" b="1" dirty="0"/>
              <a:t>strings</a:t>
            </a:r>
            <a:r>
              <a:rPr lang="en-GB" dirty="0"/>
              <a:t>, </a:t>
            </a:r>
            <a:r>
              <a:rPr lang="en-GB" b="1" dirty="0"/>
              <a:t>tuples</a:t>
            </a:r>
            <a:r>
              <a:rPr lang="en-GB" dirty="0"/>
              <a:t>, and </a:t>
            </a:r>
            <a:r>
              <a:rPr lang="en-GB" b="1" dirty="0"/>
              <a:t>lists, </a:t>
            </a:r>
            <a:r>
              <a:rPr lang="en-GB" dirty="0"/>
              <a:t>can be </a:t>
            </a:r>
            <a:r>
              <a:rPr lang="en-GB" b="1" dirty="0"/>
              <a:t>sliced</a:t>
            </a:r>
            <a:r>
              <a:rPr lang="en-GB" dirty="0"/>
              <a:t> to extract a subset of their elements.</a:t>
            </a:r>
          </a:p>
          <a:p>
            <a:endParaRPr lang="en-GB" dirty="0"/>
          </a:p>
          <a:p>
            <a:r>
              <a:rPr lang="en-GB" dirty="0"/>
              <a:t>When only a single item is needed, use </a:t>
            </a:r>
            <a:r>
              <a:rPr lang="en-GB" b="1" dirty="0"/>
              <a:t>square brackets</a:t>
            </a:r>
            <a:r>
              <a:rPr lang="en-GB" dirty="0"/>
              <a:t> with an </a:t>
            </a:r>
            <a:r>
              <a:rPr lang="en-GB" b="1" dirty="0"/>
              <a:t>index value</a:t>
            </a:r>
            <a:r>
              <a:rPr lang="en-GB" dirty="0"/>
              <a:t> inside. Indexing starts from </a:t>
            </a:r>
            <a:r>
              <a:rPr lang="en-GB" b="1" dirty="0"/>
              <a:t>0</a:t>
            </a:r>
            <a:r>
              <a:rPr lang="en-GB" dirty="0"/>
              <a:t> on the left and </a:t>
            </a:r>
            <a:r>
              <a:rPr lang="en-GB" b="1" dirty="0"/>
              <a:t>-1</a:t>
            </a:r>
            <a:r>
              <a:rPr lang="en-GB" dirty="0"/>
              <a:t> on the right (counting backward from the end).</a:t>
            </a:r>
          </a:p>
          <a:p>
            <a:endParaRPr lang="en-GB" dirty="0"/>
          </a:p>
          <a:p>
            <a:r>
              <a:rPr lang="en-GB" dirty="0"/>
              <a:t>To slice a range of elements, specify the </a:t>
            </a:r>
            <a:r>
              <a:rPr lang="en-GB" b="1" dirty="0"/>
              <a:t>start index</a:t>
            </a:r>
            <a:r>
              <a:rPr lang="en-GB" dirty="0"/>
              <a:t>, a </a:t>
            </a:r>
            <a:r>
              <a:rPr lang="en-GB" b="1" dirty="0"/>
              <a:t>colon</a:t>
            </a:r>
            <a:r>
              <a:rPr lang="en-GB" dirty="0"/>
              <a:t>, and the </a:t>
            </a:r>
            <a:r>
              <a:rPr lang="en-GB" b="1" dirty="0"/>
              <a:t>end index plus one</a:t>
            </a:r>
            <a:r>
              <a:rPr lang="en-GB" dirty="0"/>
              <a:t> - meaning the slice includes elements up to but not including the second index.</a:t>
            </a:r>
          </a:p>
          <a:p>
            <a:endParaRPr lang="en-GB" dirty="0"/>
          </a:p>
          <a:p>
            <a:r>
              <a:rPr lang="en-GB" dirty="0"/>
              <a:t>If the start index is omitted, Python assumes 0 (the first element).</a:t>
            </a:r>
            <a:br>
              <a:rPr lang="en-GB" dirty="0"/>
            </a:br>
            <a:r>
              <a:rPr lang="en-GB" dirty="0"/>
              <a:t>For example: </a:t>
            </a:r>
            <a:r>
              <a:rPr lang="en-GB" sz="1200" kern="1200" dirty="0">
                <a:solidFill>
                  <a:schemeClr val="tx1"/>
                </a:solidFill>
                <a:latin typeface="+mn-lt"/>
                <a:ea typeface="+mn-ea"/>
                <a:cs typeface="+mn-cs"/>
              </a:rPr>
              <a:t>string[:-1] </a:t>
            </a:r>
            <a:r>
              <a:rPr lang="en-GB" dirty="0"/>
              <a:t>returns all characters except the last one, effectively trimming it. If the end index is omitted, the slice extends to the end of the sequence. Strings, tuples, and lists all support this same slicing behaviour.</a:t>
            </a:r>
          </a:p>
          <a:p>
            <a:endParaRPr lang="en-GB" dirty="0"/>
          </a:p>
          <a:p>
            <a:r>
              <a:rPr lang="en-GB" dirty="0"/>
              <a:t>The </a:t>
            </a:r>
            <a:r>
              <a:rPr lang="en-GB" sz="1200" kern="1200" dirty="0">
                <a:solidFill>
                  <a:schemeClr val="tx1"/>
                </a:solidFill>
                <a:latin typeface="+mn-lt"/>
                <a:ea typeface="+mn-ea"/>
                <a:cs typeface="+mn-cs"/>
              </a:rPr>
              <a:t>del</a:t>
            </a:r>
            <a:r>
              <a:rPr lang="en-GB" dirty="0"/>
              <a:t> statement can remove a slice, a comma-separated list of elements, or even the entire list. Note that </a:t>
            </a:r>
            <a:r>
              <a:rPr lang="en-GB" sz="1200" kern="1200" dirty="0">
                <a:solidFill>
                  <a:schemeClr val="tx1"/>
                </a:solidFill>
                <a:latin typeface="+mn-lt"/>
                <a:ea typeface="+mn-ea"/>
                <a:cs typeface="+mn-cs"/>
              </a:rPr>
              <a:t>del</a:t>
            </a:r>
            <a:r>
              <a:rPr lang="en-GB" dirty="0"/>
              <a:t> is a statement, not a function - so no parentheses are required around the object being deleted.</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8952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b="1" dirty="0"/>
              <a:t>PEP 3132</a:t>
            </a:r>
            <a:r>
              <a:rPr lang="en-GB" dirty="0"/>
              <a:t> introduced a useful simplification to tuple assignment - known as </a:t>
            </a:r>
            <a:r>
              <a:rPr lang="en-GB" b="1" dirty="0"/>
              <a:t>extended unpacking</a:t>
            </a:r>
            <a:r>
              <a:rPr lang="en-GB" dirty="0"/>
              <a:t>.</a:t>
            </a:r>
          </a:p>
          <a:p>
            <a:endParaRPr lang="en-GB" dirty="0"/>
          </a:p>
          <a:p>
            <a:r>
              <a:rPr lang="en-GB" dirty="0"/>
              <a:t>Previously, when assigning to multiple variables from a tuple, the </a:t>
            </a:r>
            <a:r>
              <a:rPr lang="en-GB" b="0" dirty="0"/>
              <a:t>number of variables on the left had to exactly match the number of values on the right. </a:t>
            </a:r>
            <a:r>
              <a:rPr lang="en-GB" dirty="0"/>
              <a:t>In Python 3, you can </a:t>
            </a:r>
            <a:r>
              <a:rPr lang="en-GB" b="0" dirty="0"/>
              <a:t>prefix a variable with an </a:t>
            </a:r>
            <a:r>
              <a:rPr lang="en-GB" b="1" dirty="0"/>
              <a:t>asterisk (</a:t>
            </a:r>
            <a:r>
              <a:rPr lang="en-GB" sz="1200" b="1" kern="1200" dirty="0">
                <a:solidFill>
                  <a:schemeClr val="tx1"/>
                </a:solidFill>
                <a:latin typeface="+mn-lt"/>
                <a:ea typeface="+mn-ea"/>
                <a:cs typeface="+mn-cs"/>
              </a:rPr>
              <a:t>*</a:t>
            </a:r>
            <a:r>
              <a:rPr lang="en-GB" b="1" dirty="0"/>
              <a:t>)</a:t>
            </a:r>
            <a:r>
              <a:rPr lang="en-GB" dirty="0"/>
              <a:t> to collect </a:t>
            </a:r>
            <a:r>
              <a:rPr lang="en-GB" b="0" dirty="0"/>
              <a:t>multiple remaining values into a list during unpacking.</a:t>
            </a:r>
            <a:br>
              <a:rPr lang="en-GB" dirty="0"/>
            </a:br>
            <a:endParaRPr lang="en-GB" dirty="0"/>
          </a:p>
          <a:p>
            <a:r>
              <a:rPr lang="en-GB" dirty="0"/>
              <a:t>This variable can appear </a:t>
            </a:r>
            <a:r>
              <a:rPr lang="en-GB" b="0" dirty="0"/>
              <a:t>anywhere on the left-hand side</a:t>
            </a:r>
            <a:r>
              <a:rPr lang="en-GB" dirty="0"/>
              <a:t>, not just at the end, and it allows you to handle tuples of </a:t>
            </a:r>
            <a:r>
              <a:rPr lang="en-GB" b="0" dirty="0"/>
              <a:t>unknown or variable length </a:t>
            </a:r>
            <a:r>
              <a:rPr lang="en-GB" dirty="0"/>
              <a:t>without manual slicing.</a:t>
            </a:r>
          </a:p>
          <a:p>
            <a:r>
              <a:rPr lang="en-GB" dirty="0"/>
              <a:t>For example:</a:t>
            </a:r>
          </a:p>
          <a:p>
            <a:pPr lvl="1" rtl="0"/>
            <a:r>
              <a:rPr lang="en-GB" sz="1200" kern="1200" dirty="0">
                <a:solidFill>
                  <a:schemeClr val="tx1"/>
                </a:solidFill>
                <a:latin typeface="+mn-lt"/>
                <a:ea typeface="+mn-ea"/>
                <a:cs typeface="+mn-cs"/>
              </a:rPr>
              <a:t>a, *b, c = (1, 2, 3, 4, 5) # a = 1, b = [2, 3, 4], c = 5</a:t>
            </a:r>
          </a:p>
          <a:p>
            <a:endParaRPr lang="en-GB" dirty="0"/>
          </a:p>
          <a:p>
            <a:r>
              <a:rPr lang="en-GB" dirty="0"/>
              <a:t>A similar use of </a:t>
            </a:r>
            <a:r>
              <a:rPr lang="en-GB" sz="1200" kern="1200" dirty="0">
                <a:solidFill>
                  <a:schemeClr val="tx1"/>
                </a:solidFill>
                <a:latin typeface="+mn-lt"/>
                <a:ea typeface="+mn-ea"/>
                <a:cs typeface="+mn-cs"/>
              </a:rPr>
              <a:t>*</a:t>
            </a:r>
            <a:r>
              <a:rPr lang="en-GB" dirty="0"/>
              <a:t> for unpacking has existed since </a:t>
            </a:r>
            <a:r>
              <a:rPr lang="en-GB" b="0" dirty="0"/>
              <a:t>Python 2, particularly in function argument lists - </a:t>
            </a:r>
            <a:r>
              <a:rPr lang="en-GB" dirty="0"/>
              <a:t>a concept we’ll explore later.</a:t>
            </a:r>
          </a:p>
        </p:txBody>
      </p:sp>
      <p:sp>
        <p:nvSpPr>
          <p:cNvPr id="32771"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171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Lists can be </a:t>
            </a:r>
            <a:r>
              <a:rPr lang="en-GB" b="0" dirty="0"/>
              <a:t>extended</a:t>
            </a:r>
            <a:r>
              <a:rPr lang="en-GB" b="1" dirty="0"/>
              <a:t> </a:t>
            </a:r>
            <a:r>
              <a:rPr lang="en-GB" b="0" dirty="0"/>
              <a:t>in </a:t>
            </a:r>
            <a:r>
              <a:rPr lang="en-GB" b="1" dirty="0"/>
              <a:t>any direction </a:t>
            </a:r>
            <a:r>
              <a:rPr lang="en-GB" dirty="0"/>
              <a:t>and from </a:t>
            </a:r>
            <a:r>
              <a:rPr lang="en-GB" b="1" dirty="0"/>
              <a:t>any position</a:t>
            </a:r>
            <a:r>
              <a:rPr lang="en-GB" dirty="0"/>
              <a:t>.</a:t>
            </a:r>
          </a:p>
          <a:p>
            <a:endParaRPr lang="en-GB" dirty="0"/>
          </a:p>
          <a:p>
            <a:r>
              <a:rPr lang="en-GB" dirty="0"/>
              <a:t>In the first example, </a:t>
            </a:r>
            <a:r>
              <a:rPr lang="en-GB" sz="1200" kern="1200" dirty="0">
                <a:solidFill>
                  <a:schemeClr val="tx1"/>
                </a:solidFill>
                <a:latin typeface="+mn-lt"/>
                <a:ea typeface="+mn-ea"/>
                <a:cs typeface="+mn-cs"/>
              </a:rPr>
              <a:t>'Cheshire'</a:t>
            </a:r>
            <a:r>
              <a:rPr lang="en-GB" dirty="0"/>
              <a:t> and </a:t>
            </a:r>
            <a:r>
              <a:rPr lang="en-GB" sz="1200" kern="1200" dirty="0">
                <a:solidFill>
                  <a:schemeClr val="tx1"/>
                </a:solidFill>
                <a:latin typeface="+mn-lt"/>
                <a:ea typeface="+mn-ea"/>
                <a:cs typeface="+mn-cs"/>
              </a:rPr>
              <a:t>'Ilchester'</a:t>
            </a:r>
            <a:r>
              <a:rPr lang="en-GB" dirty="0"/>
              <a:t> are added to the </a:t>
            </a:r>
            <a:r>
              <a:rPr lang="en-GB" b="1" dirty="0"/>
              <a:t>front</a:t>
            </a:r>
            <a:r>
              <a:rPr lang="en-GB" dirty="0"/>
              <a:t> of the </a:t>
            </a:r>
            <a:r>
              <a:rPr lang="en-GB" sz="1200" kern="1200" dirty="0">
                <a:solidFill>
                  <a:schemeClr val="tx1"/>
                </a:solidFill>
                <a:latin typeface="+mn-lt"/>
                <a:ea typeface="+mn-ea"/>
                <a:cs typeface="+mn-cs"/>
              </a:rPr>
              <a:t>cheese</a:t>
            </a:r>
            <a:r>
              <a:rPr lang="en-GB" dirty="0"/>
              <a:t> list.</a:t>
            </a:r>
          </a:p>
          <a:p>
            <a:endParaRPr lang="en-GB" dirty="0"/>
          </a:p>
          <a:p>
            <a:r>
              <a:rPr lang="en-GB" dirty="0"/>
              <a:t>The second example demonstrates two ways to add items to the </a:t>
            </a:r>
            <a:r>
              <a:rPr lang="en-GB" b="1" dirty="0"/>
              <a:t>end</a:t>
            </a:r>
            <a:r>
              <a:rPr lang="en-GB" dirty="0"/>
              <a:t> of a list - using the </a:t>
            </a:r>
            <a:r>
              <a:rPr lang="en-GB" sz="1200" kern="1200" dirty="0">
                <a:solidFill>
                  <a:schemeClr val="tx1"/>
                </a:solidFill>
                <a:latin typeface="+mn-lt"/>
                <a:ea typeface="+mn-ea"/>
                <a:cs typeface="+mn-cs"/>
              </a:rPr>
              <a:t>+=</a:t>
            </a:r>
            <a:r>
              <a:rPr lang="en-GB" dirty="0"/>
              <a:t> operator or the </a:t>
            </a:r>
            <a:r>
              <a:rPr lang="en-GB" sz="1200" kern="1200" dirty="0">
                <a:solidFill>
                  <a:schemeClr val="tx1"/>
                </a:solidFill>
                <a:latin typeface="+mn-lt"/>
                <a:ea typeface="+mn-ea"/>
                <a:cs typeface="+mn-cs"/>
              </a:rPr>
              <a:t>extend()</a:t>
            </a:r>
            <a:r>
              <a:rPr lang="en-GB" dirty="0"/>
              <a:t> method.</a:t>
            </a:r>
            <a:br>
              <a:rPr lang="en-GB" dirty="0"/>
            </a:br>
            <a:endParaRPr lang="en-GB" dirty="0"/>
          </a:p>
          <a:p>
            <a:r>
              <a:rPr lang="en-GB" dirty="0"/>
              <a:t>Although </a:t>
            </a:r>
            <a:r>
              <a:rPr lang="en-GB" sz="1200" kern="1200" dirty="0">
                <a:solidFill>
                  <a:schemeClr val="tx1"/>
                </a:solidFill>
                <a:latin typeface="+mn-lt"/>
                <a:ea typeface="+mn-ea"/>
                <a:cs typeface="+mn-cs"/>
              </a:rPr>
              <a:t>extend()</a:t>
            </a:r>
            <a:r>
              <a:rPr lang="en-GB" dirty="0"/>
              <a:t> is theoretically more efficient, the performance difference is usually </a:t>
            </a:r>
            <a:r>
              <a:rPr lang="en-GB" b="0" dirty="0"/>
              <a:t>negligible in practice</a:t>
            </a:r>
            <a:r>
              <a:rPr lang="en-GB" dirty="0"/>
              <a:t>.</a:t>
            </a:r>
          </a:p>
          <a:p>
            <a:endParaRPr lang="en-GB" dirty="0"/>
          </a:p>
          <a:p>
            <a:r>
              <a:rPr lang="en-GB" dirty="0"/>
              <a:t>The third example uses the </a:t>
            </a:r>
            <a:r>
              <a:rPr lang="en-GB" sz="1200" kern="1200" dirty="0">
                <a:solidFill>
                  <a:schemeClr val="tx1"/>
                </a:solidFill>
                <a:latin typeface="+mn-lt"/>
                <a:ea typeface="+mn-ea"/>
                <a:cs typeface="+mn-cs"/>
              </a:rPr>
              <a:t>append()</a:t>
            </a:r>
            <a:r>
              <a:rPr lang="en-GB" dirty="0"/>
              <a:t> method, which adds a single item to the end of a list — often all that’s needed.</a:t>
            </a:r>
          </a:p>
          <a:p>
            <a:endParaRPr lang="en-GB" dirty="0"/>
          </a:p>
          <a:p>
            <a:r>
              <a:rPr lang="en-GB" dirty="0"/>
              <a:t>Finally, there are two ways to </a:t>
            </a:r>
            <a:r>
              <a:rPr lang="en-GB" b="0" dirty="0"/>
              <a:t>insert elements at a specific position:</a:t>
            </a:r>
          </a:p>
          <a:p>
            <a:pPr marL="628650" lvl="1" indent="-171450">
              <a:buFont typeface="Arial" panose="020B0604020202020204" pitchFamily="34" charset="0"/>
              <a:buChar char="•"/>
            </a:pPr>
            <a:r>
              <a:rPr lang="en-GB" b="0" dirty="0"/>
              <a:t>Using </a:t>
            </a:r>
            <a:r>
              <a:rPr lang="en-GB" sz="1200" b="0" kern="1200" dirty="0">
                <a:solidFill>
                  <a:schemeClr val="tx1"/>
                </a:solidFill>
                <a:latin typeface="+mn-lt"/>
                <a:ea typeface="+mn-ea"/>
                <a:cs typeface="+mn-cs"/>
              </a:rPr>
              <a:t>insert(index, item)</a:t>
            </a:r>
            <a:r>
              <a:rPr lang="en-GB" b="0" dirty="0"/>
              <a:t>, which adds one item at the given </a:t>
            </a:r>
            <a:r>
              <a:rPr lang="en-GB" dirty="0"/>
              <a:t>position.</a:t>
            </a:r>
          </a:p>
          <a:p>
            <a:pPr marL="628650" lvl="1" indent="-171450">
              <a:buFont typeface="Arial" panose="020B0604020202020204" pitchFamily="34" charset="0"/>
              <a:buChar char="•"/>
            </a:pPr>
            <a:r>
              <a:rPr lang="en-GB" b="0" dirty="0"/>
              <a:t>Using slicing assignment, which allows multiple items </a:t>
            </a:r>
            <a:r>
              <a:rPr lang="en-GB" dirty="0"/>
              <a:t>to be inserted at once.</a:t>
            </a:r>
          </a:p>
          <a:p>
            <a:endParaRPr lang="en-GB" dirty="0"/>
          </a:p>
        </p:txBody>
      </p:sp>
    </p:spTree>
    <p:extLst>
      <p:ext uri="{BB962C8B-B14F-4D97-AF65-F5344CB8AC3E}">
        <p14:creationId xmlns:p14="http://schemas.microsoft.com/office/powerpoint/2010/main" val="1803664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png"/><Relationship Id="rId1" Type="http://schemas.openxmlformats.org/officeDocument/2006/relationships/slideMaster" Target="../slideMasters/slideMaster16.xml"/><Relationship Id="rId5" Type="http://schemas.openxmlformats.org/officeDocument/2006/relationships/image" Target="../media/image30.png"/><Relationship Id="rId4" Type="http://schemas.openxmlformats.org/officeDocument/2006/relationships/image" Target="../media/image105.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png"/><Relationship Id="rId1" Type="http://schemas.openxmlformats.org/officeDocument/2006/relationships/slideMaster" Target="../slideMasters/slideMaster17.xml"/><Relationship Id="rId5" Type="http://schemas.openxmlformats.org/officeDocument/2006/relationships/image" Target="../media/image30.png"/><Relationship Id="rId4" Type="http://schemas.openxmlformats.org/officeDocument/2006/relationships/image" Target="../media/image111.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Master" Target="../slideMasters/slideMaster18.xml"/><Relationship Id="rId5" Type="http://schemas.openxmlformats.org/officeDocument/2006/relationships/image" Target="../media/image30.png"/><Relationship Id="rId4" Type="http://schemas.openxmlformats.org/officeDocument/2006/relationships/image" Target="../media/image117.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Master" Target="../slideMasters/slideMaster11.xml"/><Relationship Id="rId4" Type="http://schemas.openxmlformats.org/officeDocument/2006/relationships/image" Target="../media/image76.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2.xml"/><Relationship Id="rId5" Type="http://schemas.openxmlformats.org/officeDocument/2006/relationships/image" Target="../media/image30.png"/><Relationship Id="rId4" Type="http://schemas.openxmlformats.org/officeDocument/2006/relationships/image" Target="../media/image81.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3.xml"/><Relationship Id="rId5" Type="http://schemas.openxmlformats.org/officeDocument/2006/relationships/image" Target="../media/image30.png"/><Relationship Id="rId4" Type="http://schemas.openxmlformats.org/officeDocument/2006/relationships/image" Target="../media/image87.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Master" Target="../slideMasters/slideMaster14.xml"/><Relationship Id="rId5" Type="http://schemas.openxmlformats.org/officeDocument/2006/relationships/image" Target="../media/image30.png"/><Relationship Id="rId4" Type="http://schemas.openxmlformats.org/officeDocument/2006/relationships/image" Target="../media/image93.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Master" Target="../slideMasters/slideMaster15.xml"/><Relationship Id="rId5" Type="http://schemas.openxmlformats.org/officeDocument/2006/relationships/image" Target="../media/image30.png"/><Relationship Id="rId4" Type="http://schemas.openxmlformats.org/officeDocument/2006/relationships/image" Target="../media/image99.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2140901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832686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42694531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8597268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4BBCB650-7024-96D0-B1F6-6D12CFDDC8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6866026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24201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7.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7.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7.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7.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77.pn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1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77.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17.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7.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5 - Collections</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203144C2-FAB3-3097-EDCF-32D40C689CDC}"/>
              </a:ext>
            </a:extLst>
          </p:cNvPr>
          <p:cNvGraphicFramePr>
            <a:graphicFrameLocks noGrp="1"/>
          </p:cNvGraphicFramePr>
          <p:nvPr>
            <p:extLst>
              <p:ext uri="{D42A27DB-BD31-4B8C-83A1-F6EECF244321}">
                <p14:modId xmlns:p14="http://schemas.microsoft.com/office/powerpoint/2010/main" val="35659229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5: Collections</a:t>
                      </a:r>
                      <a:endParaRPr lang="en-GB" sz="1800" baseline="0" dirty="0">
                        <a:solidFill>
                          <a:schemeClr val="tx1"/>
                        </a:solidFill>
                      </a:endParaRPr>
                    </a:p>
                  </a:txBody>
                  <a:tcPr>
                    <a:solidFill>
                      <a:srgbClr val="FFA85B"/>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6: Regular Expressions</a:t>
                      </a:r>
                    </a:p>
                  </a:txBody>
                  <a:tcPr>
                    <a:solidFill>
                      <a:schemeClr val="accent2">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7: Data Storage and File Handling</a:t>
                      </a:r>
                    </a:p>
                  </a:txBody>
                  <a:tcPr>
                    <a:solidFill>
                      <a:schemeClr val="accent2">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2261658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Removing items by position</a:t>
            </a:r>
          </a:p>
        </p:txBody>
      </p:sp>
      <p:sp>
        <p:nvSpPr>
          <p:cNvPr id="11267" name="Rectangle 3"/>
          <p:cNvSpPr>
            <a:spLocks noGrp="1" noChangeArrowheads="1"/>
          </p:cNvSpPr>
          <p:nvPr>
            <p:ph type="body" sz="quarter" idx="14"/>
          </p:nvPr>
        </p:nvSpPr>
        <p:spPr/>
        <p:txBody>
          <a:bodyPr>
            <a:normAutofit fontScale="92500" lnSpcReduction="20000"/>
          </a:bodyPr>
          <a:lstStyle/>
          <a:p>
            <a:r>
              <a:rPr lang="en-GB" sz="1900" b="1" dirty="0">
                <a:solidFill>
                  <a:schemeClr val="tx1"/>
                </a:solidFill>
              </a:rPr>
              <a:t>Use pop(</a:t>
            </a:r>
            <a:r>
              <a:rPr lang="en-GB" sz="1900" b="1" i="1" dirty="0">
                <a:solidFill>
                  <a:schemeClr val="tx1"/>
                </a:solidFill>
              </a:rPr>
              <a:t>index</a:t>
            </a:r>
            <a:r>
              <a:rPr lang="en-GB" sz="1900" b="1" dirty="0">
                <a:solidFill>
                  <a:schemeClr val="tx1"/>
                </a:solidFill>
              </a:rPr>
              <a:t>)</a:t>
            </a:r>
          </a:p>
          <a:p>
            <a:pPr marL="457200" lvl="1" indent="-228600">
              <a:buFont typeface="Arial" panose="020B0604020202020204" pitchFamily="34" charset="0"/>
              <a:buChar char="•"/>
            </a:pPr>
            <a:r>
              <a:rPr lang="en-GB" sz="1900" dirty="0"/>
              <a:t>The index number is optional, default -1 (rightmost item)</a:t>
            </a:r>
          </a:p>
          <a:p>
            <a:pPr marL="457200" lvl="1" indent="-228600">
              <a:buFont typeface="Arial" panose="020B0604020202020204" pitchFamily="34" charset="0"/>
              <a:buChar char="•"/>
            </a:pPr>
            <a:r>
              <a:rPr lang="en-GB" sz="1900" dirty="0"/>
              <a:t>Returns the deleted item</a:t>
            </a:r>
          </a:p>
          <a:p>
            <a:pPr lvl="1"/>
            <a:endParaRPr lang="en-GB" dirty="0"/>
          </a:p>
          <a:p>
            <a:pPr lvl="1"/>
            <a:endParaRPr lang="en-GB" dirty="0"/>
          </a:p>
          <a:p>
            <a:pPr lvl="1"/>
            <a:endParaRPr lang="en-GB" dirty="0"/>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r>
              <a:rPr lang="en-GB" sz="1900" b="1" dirty="0">
                <a:solidFill>
                  <a:schemeClr val="tx1"/>
                </a:solidFill>
              </a:rPr>
              <a:t>Remember that del may also be used:</a:t>
            </a:r>
          </a:p>
          <a:p>
            <a:pPr marL="457200" lvl="1" indent="-228600">
              <a:buFont typeface="Arial" panose="020B0604020202020204" pitchFamily="34" charset="0"/>
              <a:buChar char="•"/>
            </a:pPr>
            <a:r>
              <a:rPr lang="en-GB" sz="1900" dirty="0"/>
              <a:t>But does not return the deleted item</a:t>
            </a:r>
          </a:p>
          <a:p>
            <a:pPr marL="457200" lvl="1" indent="-228600">
              <a:buFont typeface="Arial" panose="020B0604020202020204" pitchFamily="34" charset="0"/>
              <a:buChar char="•"/>
            </a:pPr>
            <a:r>
              <a:rPr lang="en-GB" sz="1900" dirty="0"/>
              <a:t>And can delete more than one item by using a slice</a:t>
            </a:r>
          </a:p>
        </p:txBody>
      </p:sp>
      <p:sp>
        <p:nvSpPr>
          <p:cNvPr id="11268" name="Text Box 6"/>
          <p:cNvSpPr txBox="1">
            <a:spLocks noChangeArrowheads="1"/>
          </p:cNvSpPr>
          <p:nvPr/>
        </p:nvSpPr>
        <p:spPr bwMode="auto">
          <a:xfrm>
            <a:off x="1018223" y="2623676"/>
            <a:ext cx="6136616" cy="16004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a:t>
            </a:r>
            <a:r>
              <a:rPr lang="en-GB" sz="1800" b="1" dirty="0">
                <a:solidFill>
                  <a:schemeClr val="accent1"/>
                </a:solidFill>
                <a:latin typeface="Consolas" panose="020B0609020204030204" pitchFamily="49" charset="0"/>
              </a:rPr>
              <a:t>'Stilton'</a:t>
            </a:r>
            <a:r>
              <a:rPr lang="en-GB" sz="1800" dirty="0">
                <a:solidFill>
                  <a:schemeClr val="bg1"/>
                </a:solidFill>
                <a:latin typeface="Consolas" panose="020B0609020204030204" pitchFamily="49" charset="0"/>
              </a:rPr>
              <a:t>, </a:t>
            </a:r>
            <a:r>
              <a:rPr lang="en-GB" sz="1800" b="1" dirty="0">
                <a:solidFill>
                  <a:schemeClr val="accent2"/>
                </a:solidFill>
                <a:latin typeface="Consolas" panose="020B0609020204030204" pitchFamily="49" charset="0"/>
              </a:rPr>
              <a:t>'Cornish Yarg'</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saved = cheese.</a:t>
            </a:r>
            <a:r>
              <a:rPr lang="en-GB" sz="1800" b="1" dirty="0">
                <a:solidFill>
                  <a:schemeClr val="accent1"/>
                </a:solidFill>
                <a:latin typeface="Consolas" panose="020B0609020204030204" pitchFamily="49" charset="0"/>
              </a:rPr>
              <a:t>pop(1)</a:t>
            </a:r>
          </a:p>
          <a:p>
            <a:pPr>
              <a:spcBef>
                <a:spcPct val="0"/>
              </a:spcBef>
            </a:pPr>
            <a:r>
              <a:rPr lang="en-GB" sz="1800" dirty="0">
                <a:solidFill>
                  <a:schemeClr val="bg1"/>
                </a:solidFill>
                <a:latin typeface="Consolas" panose="020B0609020204030204" pitchFamily="49" charset="0"/>
              </a:rPr>
              <a:t>print("Saved1:", saved,", Result:", cheese)</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saved = cheese.</a:t>
            </a:r>
            <a:r>
              <a:rPr lang="en-GB" sz="1800" b="1" dirty="0">
                <a:solidFill>
                  <a:schemeClr val="accent2"/>
                </a:solidFill>
                <a:latin typeface="Consolas" panose="020B0609020204030204" pitchFamily="49" charset="0"/>
              </a:rPr>
              <a:t>pop()</a:t>
            </a:r>
          </a:p>
          <a:p>
            <a:pPr>
              <a:spcBef>
                <a:spcPct val="0"/>
              </a:spcBef>
            </a:pPr>
            <a:r>
              <a:rPr lang="en-GB" sz="1800" dirty="0">
                <a:solidFill>
                  <a:schemeClr val="bg1"/>
                </a:solidFill>
                <a:latin typeface="Consolas" panose="020B0609020204030204" pitchFamily="49" charset="0"/>
              </a:rPr>
              <a:t>print("Saved2:", saved,", Result:", cheese)</a:t>
            </a:r>
          </a:p>
        </p:txBody>
      </p:sp>
      <p:sp>
        <p:nvSpPr>
          <p:cNvPr id="11269" name="Text Box 7"/>
          <p:cNvSpPr txBox="1">
            <a:spLocks noChangeArrowheads="1"/>
          </p:cNvSpPr>
          <p:nvPr/>
        </p:nvSpPr>
        <p:spPr bwMode="auto">
          <a:xfrm>
            <a:off x="2325644" y="4221898"/>
            <a:ext cx="6896440"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rPr>
              <a:t>Saved1: Stilton , Result: ['Cheddar', 'Cornish Yarg']</a:t>
            </a:r>
          </a:p>
          <a:p>
            <a:r>
              <a:rPr lang="en-US" sz="1800" dirty="0">
                <a:latin typeface="Consolas" panose="020B0609020204030204" pitchFamily="49" charset="0"/>
              </a:rPr>
              <a:t>Saved2: Cornish Yarg , Result: ['Cheddar']</a:t>
            </a:r>
            <a:endParaRPr lang="en-GB" sz="18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35910D92-1ED3-A362-741A-156CD06EBF2A}"/>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Tree>
    <p:extLst>
      <p:ext uri="{BB962C8B-B14F-4D97-AF65-F5344CB8AC3E}">
        <p14:creationId xmlns:p14="http://schemas.microsoft.com/office/powerpoint/2010/main" val="3971266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Removing list items by content</a:t>
            </a:r>
          </a:p>
        </p:txBody>
      </p:sp>
      <p:sp>
        <p:nvSpPr>
          <p:cNvPr id="12291" name="Rectangle 3"/>
          <p:cNvSpPr>
            <a:spLocks noGrp="1" noChangeArrowheads="1"/>
          </p:cNvSpPr>
          <p:nvPr>
            <p:ph sz="quarter" idx="4"/>
          </p:nvPr>
        </p:nvSpPr>
        <p:spPr/>
        <p:txBody>
          <a:bodyPr/>
          <a:lstStyle/>
          <a:p>
            <a:r>
              <a:rPr lang="en-GB" b="1" dirty="0">
                <a:solidFill>
                  <a:schemeClr val="tx1"/>
                </a:solidFill>
              </a:rPr>
              <a:t>Use the </a:t>
            </a:r>
            <a:r>
              <a:rPr lang="en-GB" b="1" dirty="0">
                <a:solidFill>
                  <a:schemeClr val="tx1"/>
                </a:solidFill>
                <a:latin typeface="Courier New" panose="02070309020205020404" pitchFamily="49" charset="0"/>
              </a:rPr>
              <a:t>remove</a:t>
            </a:r>
            <a:r>
              <a:rPr lang="en-GB" b="1" dirty="0">
                <a:solidFill>
                  <a:schemeClr val="tx1"/>
                </a:solidFill>
              </a:rPr>
              <a:t> method:</a:t>
            </a:r>
          </a:p>
          <a:p>
            <a:pPr marL="457200" lvl="1" indent="-228600">
              <a:buFont typeface="Arial" panose="020B0604020202020204" pitchFamily="34" charset="0"/>
              <a:buChar char="•"/>
            </a:pPr>
            <a:r>
              <a:rPr lang="en-GB" sz="1800" dirty="0"/>
              <a:t>Removes the leftmost item matching the value.</a:t>
            </a:r>
          </a:p>
          <a:p>
            <a:pPr lvl="1"/>
            <a:endParaRPr lang="en-GB" dirty="0"/>
          </a:p>
          <a:p>
            <a:pPr lvl="1"/>
            <a:endParaRPr lang="en-GB" sz="800" dirty="0"/>
          </a:p>
          <a:p>
            <a:pPr lvl="2"/>
            <a:endParaRPr lang="en-GB" dirty="0"/>
          </a:p>
          <a:p>
            <a:pPr lvl="2"/>
            <a:endParaRPr lang="en-GB" dirty="0"/>
          </a:p>
          <a:p>
            <a:pPr marL="914400" lvl="2" indent="0">
              <a:buNone/>
            </a:pPr>
            <a:endParaRPr lang="en-GB" dirty="0"/>
          </a:p>
          <a:p>
            <a:pPr marL="914400" lvl="2" indent="0">
              <a:buNone/>
            </a:pPr>
            <a:endParaRPr lang="en-GB" dirty="0"/>
          </a:p>
          <a:p>
            <a:pPr marL="0" indent="0">
              <a:buNone/>
            </a:pPr>
            <a:r>
              <a:rPr lang="en-GB" b="1" dirty="0">
                <a:solidFill>
                  <a:schemeClr val="tx1"/>
                </a:solidFill>
              </a:rPr>
              <a:t>Raises an exception if the item is not found. </a:t>
            </a:r>
          </a:p>
          <a:p>
            <a:pPr marL="400050" lvl="1" indent="-171450">
              <a:buFont typeface="Arial" panose="020B0604020202020204" pitchFamily="34" charset="0"/>
              <a:buChar char="•"/>
            </a:pPr>
            <a:r>
              <a:rPr lang="en-GB" sz="1800" dirty="0"/>
              <a:t>Exceptions will be handled later…</a:t>
            </a:r>
          </a:p>
        </p:txBody>
      </p:sp>
      <p:sp>
        <p:nvSpPr>
          <p:cNvPr id="12292" name="Text Box 4"/>
          <p:cNvSpPr txBox="1">
            <a:spLocks noChangeArrowheads="1"/>
          </p:cNvSpPr>
          <p:nvPr/>
        </p:nvSpPr>
        <p:spPr bwMode="auto">
          <a:xfrm>
            <a:off x="1087785" y="2391940"/>
            <a:ext cx="6263253"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'Oke'</a:t>
            </a:r>
            <a:r>
              <a:rPr lang="en-GB" sz="1800" dirty="0">
                <a:solidFill>
                  <a:schemeClr val="bg1"/>
                </a:solidFill>
                <a:latin typeface="Consolas" panose="020B0609020204030204" pitchFamily="49" charset="0"/>
              </a:rPr>
              <a:t>, 'Devon Blue']</a:t>
            </a:r>
          </a:p>
          <a:p>
            <a:pPr>
              <a:spcBef>
                <a:spcPct val="0"/>
              </a:spcBef>
            </a:pPr>
            <a:r>
              <a:rPr lang="en-GB" sz="1800" dirty="0">
                <a:solidFill>
                  <a:schemeClr val="bg1"/>
                </a:solidFill>
                <a:latin typeface="Consolas" panose="020B0609020204030204" pitchFamily="49" charset="0"/>
              </a:rPr>
              <a:t>cheese.remove(</a:t>
            </a:r>
            <a:r>
              <a:rPr lang="en-GB" sz="1800" dirty="0">
                <a:solidFill>
                  <a:schemeClr val="accent1"/>
                </a:solidFill>
                <a:latin typeface="Consolas" panose="020B0609020204030204" pitchFamily="49" charset="0"/>
              </a:rPr>
              <a:t>'</a:t>
            </a:r>
            <a:r>
              <a:rPr lang="en-GB" sz="1800" dirty="0" err="1">
                <a:solidFill>
                  <a:schemeClr val="accent1"/>
                </a:solidFill>
                <a:latin typeface="Consolas" panose="020B0609020204030204" pitchFamily="49" charset="0"/>
              </a:rPr>
              <a:t>Oke</a:t>
            </a:r>
            <a:r>
              <a:rPr lang="en-GB" sz="1800" dirty="0">
                <a:solidFill>
                  <a:schemeClr val="accent1"/>
                </a:solidFill>
                <a:latin typeface="Consolas" panose="020B0609020204030204" pitchFamily="49" charset="0"/>
              </a:rPr>
              <a:t>’</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2294" name="Text Box 6"/>
          <p:cNvSpPr txBox="1">
            <a:spLocks noChangeArrowheads="1"/>
          </p:cNvSpPr>
          <p:nvPr/>
        </p:nvSpPr>
        <p:spPr bwMode="auto">
          <a:xfrm>
            <a:off x="3239587" y="3573981"/>
            <a:ext cx="601959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rPr>
              <a:t>['Cheddar', 'Stilton', 'Cornish Yarg', 'Devon Blue']</a:t>
            </a:r>
          </a:p>
        </p:txBody>
      </p:sp>
      <p:sp>
        <p:nvSpPr>
          <p:cNvPr id="12293" name="Text Box 5"/>
          <p:cNvSpPr txBox="1">
            <a:spLocks noChangeArrowheads="1"/>
          </p:cNvSpPr>
          <p:nvPr/>
        </p:nvSpPr>
        <p:spPr bwMode="auto">
          <a:xfrm>
            <a:off x="1087785" y="4838892"/>
            <a:ext cx="2856327"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cheese.remove('Brie')</a:t>
            </a:r>
          </a:p>
        </p:txBody>
      </p:sp>
      <p:sp>
        <p:nvSpPr>
          <p:cNvPr id="12295" name="Text Box 7"/>
          <p:cNvSpPr txBox="1">
            <a:spLocks noChangeArrowheads="1"/>
          </p:cNvSpPr>
          <p:nvPr/>
        </p:nvSpPr>
        <p:spPr bwMode="auto">
          <a:xfrm>
            <a:off x="3285645" y="5225516"/>
            <a:ext cx="4913475" cy="107950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rgbClr val="FF0000"/>
                </a:solidFill>
                <a:latin typeface="Consolas" panose="020B0609020204030204" pitchFamily="49" charset="0"/>
              </a:rPr>
              <a:t>Traceback (most recent call last):</a:t>
            </a:r>
          </a:p>
          <a:p>
            <a:pPr>
              <a:spcBef>
                <a:spcPct val="0"/>
              </a:spcBef>
            </a:pPr>
            <a:r>
              <a:rPr lang="en-GB" sz="1600" dirty="0">
                <a:solidFill>
                  <a:srgbClr val="FF0000"/>
                </a:solidFill>
                <a:latin typeface="Consolas" panose="020B0609020204030204" pitchFamily="49" charset="0"/>
              </a:rPr>
              <a:t>  File "...", line 57, in &lt;module&gt;</a:t>
            </a:r>
          </a:p>
          <a:p>
            <a:pPr>
              <a:spcBef>
                <a:spcPct val="0"/>
              </a:spcBef>
            </a:pPr>
            <a:r>
              <a:rPr lang="en-GB" sz="1600" dirty="0">
                <a:solidFill>
                  <a:srgbClr val="FF0000"/>
                </a:solidFill>
                <a:latin typeface="Consolas" panose="020B0609020204030204" pitchFamily="49" charset="0"/>
              </a:rPr>
              <a:t>    cheese.remove ('Brie')</a:t>
            </a:r>
          </a:p>
          <a:p>
            <a:pPr>
              <a:spcBef>
                <a:spcPct val="0"/>
              </a:spcBef>
            </a:pPr>
            <a:r>
              <a:rPr lang="en-GB" sz="1600" dirty="0">
                <a:solidFill>
                  <a:srgbClr val="FF0000"/>
                </a:solidFill>
                <a:latin typeface="Consolas" panose="020B0609020204030204" pitchFamily="49" charset="0"/>
              </a:rPr>
              <a:t>ValueError: list.remove(x): x not in list</a:t>
            </a:r>
          </a:p>
        </p:txBody>
      </p:sp>
      <p:sp>
        <p:nvSpPr>
          <p:cNvPr id="2" name="Slide Number Placeholder 1">
            <a:extLst>
              <a:ext uri="{FF2B5EF4-FFF2-40B4-BE49-F238E27FC236}">
                <a16:creationId xmlns:a16="http://schemas.microsoft.com/office/drawing/2014/main" id="{1189DA6F-0D70-8F78-BE9D-3E79CD6BE448}"/>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Tree>
    <p:extLst>
      <p:ext uri="{BB962C8B-B14F-4D97-AF65-F5344CB8AC3E}">
        <p14:creationId xmlns:p14="http://schemas.microsoft.com/office/powerpoint/2010/main" val="173296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Sorting</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latin typeface="Courier New" panose="02070309020205020404" pitchFamily="49" charset="0"/>
              </a:rPr>
              <a:t>sorted</a:t>
            </a:r>
            <a:r>
              <a:rPr lang="en-GB" b="1" dirty="0">
                <a:solidFill>
                  <a:schemeClr val="tx1"/>
                </a:solidFill>
              </a:rPr>
              <a:t> built-in and </a:t>
            </a:r>
            <a:r>
              <a:rPr lang="en-GB" b="1" dirty="0">
                <a:solidFill>
                  <a:schemeClr val="tx1"/>
                </a:solidFill>
                <a:latin typeface="Courier New" panose="02070309020205020404" pitchFamily="49" charset="0"/>
              </a:rPr>
              <a:t>sort</a:t>
            </a:r>
            <a:r>
              <a:rPr lang="en-GB" b="1" dirty="0">
                <a:solidFill>
                  <a:schemeClr val="tx1"/>
                </a:solidFill>
              </a:rPr>
              <a:t> method</a:t>
            </a:r>
          </a:p>
          <a:p>
            <a:pPr marL="457200" lvl="1" indent="-228600">
              <a:buFont typeface="Arial" panose="020B0604020202020204" pitchFamily="34" charset="0"/>
              <a:buChar char="•"/>
            </a:pPr>
            <a:r>
              <a:rPr lang="en-GB" sz="1800" dirty="0">
                <a:latin typeface="Consolas" panose="020B0609020204030204" pitchFamily="49" charset="0"/>
              </a:rPr>
              <a:t>sorted</a:t>
            </a:r>
            <a:r>
              <a:rPr lang="en-GB" sz="1800" dirty="0"/>
              <a:t> can sort any </a:t>
            </a:r>
            <a:r>
              <a:rPr lang="en-GB" sz="1800" i="1" dirty="0"/>
              <a:t>iterable</a:t>
            </a:r>
            <a:r>
              <a:rPr lang="en-GB" sz="1800" dirty="0"/>
              <a:t> (often a s</a:t>
            </a:r>
            <a:r>
              <a:rPr lang="en-GB" sz="1800" i="1" dirty="0"/>
              <a:t>equence</a:t>
            </a:r>
            <a:r>
              <a:rPr lang="en-GB" sz="1800" dirty="0"/>
              <a:t>).</a:t>
            </a:r>
          </a:p>
          <a:p>
            <a:pPr marL="457200" lvl="1" indent="-228600">
              <a:buFont typeface="Arial" panose="020B0604020202020204" pitchFamily="34" charset="0"/>
              <a:buChar char="•"/>
            </a:pPr>
            <a:r>
              <a:rPr lang="en-GB" sz="1800" dirty="0">
                <a:latin typeface="Consolas" panose="020B0609020204030204" pitchFamily="49" charset="0"/>
              </a:rPr>
              <a:t>sorted</a:t>
            </a:r>
            <a:r>
              <a:rPr lang="en-GB" sz="1800" dirty="0"/>
              <a:t> returns a sorted list - regardless of the original type.</a:t>
            </a:r>
          </a:p>
          <a:p>
            <a:pPr marL="457200" lvl="1" indent="-228600">
              <a:buFont typeface="Arial" panose="020B0604020202020204" pitchFamily="34" charset="0"/>
              <a:buChar char="•"/>
            </a:pPr>
            <a:r>
              <a:rPr lang="en-GB" sz="1800" dirty="0">
                <a:latin typeface="Consolas" panose="020B0609020204030204" pitchFamily="49" charset="0"/>
              </a:rPr>
              <a:t>sort</a:t>
            </a:r>
            <a:r>
              <a:rPr lang="en-GB" sz="1800" dirty="0"/>
              <a:t> sorts a list </a:t>
            </a:r>
            <a:r>
              <a:rPr lang="en-GB" sz="1800" b="1" dirty="0"/>
              <a:t>in-place</a:t>
            </a:r>
            <a:r>
              <a:rPr lang="en-GB" dirty="0"/>
              <a:t> - modifies the list</a:t>
            </a:r>
            <a:endParaRPr lang="en-GB" sz="1800" dirty="0"/>
          </a:p>
          <a:p>
            <a:pPr marL="88900" lvl="1" indent="0">
              <a:buNone/>
            </a:pPr>
            <a:r>
              <a:rPr lang="en-GB" b="1" dirty="0"/>
              <a:t>Both have the following optional named parameters</a:t>
            </a:r>
          </a:p>
          <a:p>
            <a:pPr marL="88900" lvl="2" indent="0">
              <a:buNone/>
            </a:pPr>
            <a:r>
              <a:rPr lang="en-GB" sz="1800" dirty="0"/>
              <a:t>	key=</a:t>
            </a:r>
            <a:r>
              <a:rPr lang="en-GB" sz="1800" i="1" dirty="0"/>
              <a:t>sort_key		</a:t>
            </a:r>
            <a:r>
              <a:rPr lang="en-GB" sz="1800" dirty="0"/>
              <a:t>Function which takes a single argument.</a:t>
            </a:r>
            <a:r>
              <a:rPr lang="en-GB" sz="1800" i="1" dirty="0"/>
              <a:t>	</a:t>
            </a:r>
          </a:p>
          <a:p>
            <a:pPr marL="88900" lvl="2" indent="0">
              <a:buNone/>
            </a:pPr>
            <a:r>
              <a:rPr lang="en-GB" sz="1800" dirty="0"/>
              <a:t>	reverse=True		Default is False.</a:t>
            </a:r>
          </a:p>
        </p:txBody>
      </p:sp>
      <p:sp>
        <p:nvSpPr>
          <p:cNvPr id="13316" name="Text Box 4"/>
          <p:cNvSpPr txBox="1">
            <a:spLocks noChangeArrowheads="1"/>
          </p:cNvSpPr>
          <p:nvPr/>
        </p:nvSpPr>
        <p:spPr bwMode="auto">
          <a:xfrm>
            <a:off x="788909" y="3895725"/>
            <a:ext cx="6643165"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['Cornish </a:t>
            </a:r>
            <a:r>
              <a:rPr lang="en-GB" sz="1800" dirty="0" err="1">
                <a:solidFill>
                  <a:schemeClr val="bg1"/>
                </a:solidFill>
                <a:latin typeface="Consolas" panose="020B0609020204030204" pitchFamily="49" charset="0"/>
              </a:rPr>
              <a:t>Yarg</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'Edam', 'Stilton']</a:t>
            </a:r>
          </a:p>
          <a:p>
            <a:pPr>
              <a:spcBef>
                <a:spcPct val="0"/>
              </a:spcBef>
            </a:pPr>
            <a:r>
              <a:rPr lang="en-GB" sz="1800" dirty="0" err="1">
                <a:solidFill>
                  <a:schemeClr val="bg1"/>
                </a:solidFill>
                <a:latin typeface="Consolas" panose="020B0609020204030204" pitchFamily="49" charset="0"/>
              </a:rPr>
              <a:t>cheese.sort</a:t>
            </a:r>
            <a:r>
              <a:rPr lang="en-GB" sz="1800" dirty="0">
                <a:solidFill>
                  <a:schemeClr val="bg1"/>
                </a:solidFill>
                <a:latin typeface="Consolas" panose="020B0609020204030204" pitchFamily="49" charset="0"/>
              </a:rPr>
              <a:t>(key=</a:t>
            </a:r>
            <a:r>
              <a:rPr lang="en-GB" sz="1800" dirty="0" err="1">
                <a:solidFill>
                  <a:schemeClr val="bg1"/>
                </a:solidFill>
                <a:latin typeface="Consolas" panose="020B0609020204030204" pitchFamily="49" charset="0"/>
              </a:rPr>
              <a:t>len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3317" name="Text Box 5"/>
          <p:cNvSpPr txBox="1">
            <a:spLocks noChangeArrowheads="1"/>
          </p:cNvSpPr>
          <p:nvPr/>
        </p:nvSpPr>
        <p:spPr bwMode="auto">
          <a:xfrm>
            <a:off x="2580947" y="4821977"/>
            <a:ext cx="4851127"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nsolas" panose="020B0609020204030204" pitchFamily="49" charset="0"/>
              </a:rPr>
              <a:t>['Oke', 'Edam', 'Stilton', 'Cornish Yarg']</a:t>
            </a:r>
          </a:p>
        </p:txBody>
      </p:sp>
      <p:sp>
        <p:nvSpPr>
          <p:cNvPr id="13318" name="Text Box 6"/>
          <p:cNvSpPr txBox="1">
            <a:spLocks noChangeArrowheads="1"/>
          </p:cNvSpPr>
          <p:nvPr/>
        </p:nvSpPr>
        <p:spPr bwMode="auto">
          <a:xfrm>
            <a:off x="786087" y="5253944"/>
            <a:ext cx="7271790"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nums = ['1001', '34', '3', '77', '42', '9', '87']</a:t>
            </a:r>
          </a:p>
          <a:p>
            <a:pPr>
              <a:spcBef>
                <a:spcPct val="0"/>
              </a:spcBef>
            </a:pPr>
            <a:r>
              <a:rPr lang="en-GB" sz="1800" dirty="0" err="1">
                <a:solidFill>
                  <a:schemeClr val="bg1"/>
                </a:solidFill>
                <a:latin typeface="Consolas" panose="020B0609020204030204" pitchFamily="49" charset="0"/>
              </a:rPr>
              <a:t>newstr</a:t>
            </a:r>
            <a:r>
              <a:rPr lang="en-GB" sz="1800" dirty="0">
                <a:solidFill>
                  <a:schemeClr val="bg1"/>
                </a:solidFill>
                <a:latin typeface="Consolas" panose="020B0609020204030204" pitchFamily="49" charset="0"/>
              </a:rPr>
              <a:t> = sorted(</a:t>
            </a:r>
            <a:r>
              <a:rPr lang="en-GB" sz="1800" dirty="0" err="1">
                <a:solidFill>
                  <a:schemeClr val="bg1"/>
                </a:solidFill>
                <a:latin typeface="Consolas" panose="020B0609020204030204" pitchFamily="49" charset="0"/>
              </a:rPr>
              <a:t>nums</a:t>
            </a:r>
            <a:r>
              <a:rPr lang="en-GB" sz="1800" dirty="0">
                <a:solidFill>
                  <a:schemeClr val="bg1"/>
                </a:solidFill>
                <a:latin typeface="Consolas" panose="020B0609020204030204" pitchFamily="49" charset="0"/>
              </a:rPr>
              <a:t>)</a:t>
            </a:r>
          </a:p>
          <a:p>
            <a:pPr>
              <a:spcBef>
                <a:spcPct val="0"/>
              </a:spcBef>
            </a:pPr>
            <a:r>
              <a:rPr lang="en-GB" sz="1800" dirty="0" err="1">
                <a:solidFill>
                  <a:schemeClr val="bg1"/>
                </a:solidFill>
                <a:latin typeface="Consolas" panose="020B0609020204030204" pitchFamily="49" charset="0"/>
              </a:rPr>
              <a:t>newnum</a:t>
            </a:r>
            <a:r>
              <a:rPr lang="en-GB" sz="1800" dirty="0">
                <a:solidFill>
                  <a:schemeClr val="bg1"/>
                </a:solidFill>
                <a:latin typeface="Consolas" panose="020B0609020204030204" pitchFamily="49" charset="0"/>
              </a:rPr>
              <a:t> = sorted(</a:t>
            </a:r>
            <a:r>
              <a:rPr lang="en-GB" sz="1800" dirty="0" err="1">
                <a:solidFill>
                  <a:schemeClr val="bg1"/>
                </a:solidFill>
                <a:latin typeface="Consolas" panose="020B0609020204030204" pitchFamily="49" charset="0"/>
              </a:rPr>
              <a:t>nums</a:t>
            </a:r>
            <a:r>
              <a:rPr lang="en-GB" sz="1800" dirty="0">
                <a:solidFill>
                  <a:schemeClr val="bg1"/>
                </a:solidFill>
                <a:latin typeface="Consolas" panose="020B0609020204030204" pitchFamily="49" charset="0"/>
              </a:rPr>
              <a:t>, key=int)</a:t>
            </a:r>
          </a:p>
        </p:txBody>
      </p:sp>
      <p:sp>
        <p:nvSpPr>
          <p:cNvPr id="13319" name="Text Box 7"/>
          <p:cNvSpPr txBox="1">
            <a:spLocks noChangeArrowheads="1"/>
          </p:cNvSpPr>
          <p:nvPr/>
        </p:nvSpPr>
        <p:spPr bwMode="auto">
          <a:xfrm>
            <a:off x="2213224" y="6167715"/>
            <a:ext cx="5844653" cy="58420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latin typeface="Consolas" panose="020B0609020204030204" pitchFamily="49" charset="0"/>
              </a:rPr>
              <a:t>newstr</a:t>
            </a:r>
            <a:r>
              <a:rPr lang="en-GB" sz="1600" dirty="0">
                <a:latin typeface="Consolas" panose="020B0609020204030204" pitchFamily="49" charset="0"/>
              </a:rPr>
              <a:t>: ['1001', '3', '34', '42', '77', '87', '9']</a:t>
            </a:r>
          </a:p>
          <a:p>
            <a:pPr>
              <a:spcBef>
                <a:spcPct val="0"/>
              </a:spcBef>
            </a:pPr>
            <a:r>
              <a:rPr lang="en-GB" sz="1600" dirty="0" err="1">
                <a:latin typeface="Consolas" panose="020B0609020204030204" pitchFamily="49" charset="0"/>
              </a:rPr>
              <a:t>newnum</a:t>
            </a:r>
            <a:r>
              <a:rPr lang="en-GB" sz="1600" dirty="0">
                <a:latin typeface="Consolas" panose="020B0609020204030204" pitchFamily="49" charset="0"/>
              </a:rPr>
              <a:t>: ['3', '9', '34', '42', '77', '87', '1001']</a:t>
            </a:r>
          </a:p>
        </p:txBody>
      </p:sp>
      <p:sp>
        <p:nvSpPr>
          <p:cNvPr id="2" name="Slide Number Placeholder 1">
            <a:extLst>
              <a:ext uri="{FF2B5EF4-FFF2-40B4-BE49-F238E27FC236}">
                <a16:creationId xmlns:a16="http://schemas.microsoft.com/office/drawing/2014/main" id="{54D6617C-65B8-EB17-93F6-FC3C1BCFEBDE}"/>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1385173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Miscellaneous list methods</a:t>
            </a:r>
          </a:p>
        </p:txBody>
      </p:sp>
      <p:sp>
        <p:nvSpPr>
          <p:cNvPr id="14343" name="Text Box 7"/>
          <p:cNvSpPr txBox="1">
            <a:spLocks noChangeArrowheads="1"/>
          </p:cNvSpPr>
          <p:nvPr/>
        </p:nvSpPr>
        <p:spPr bwMode="auto">
          <a:xfrm>
            <a:off x="1117285" y="3383240"/>
            <a:ext cx="7305356" cy="147478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'Cheshire', 'Stilton', 'Cheshire']</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cheese.count</a:t>
            </a:r>
            <a:r>
              <a:rPr lang="en-GB" sz="1800" dirty="0">
                <a:solidFill>
                  <a:schemeClr val="bg1"/>
                </a:solidFill>
                <a:latin typeface="Consolas" panose="020B0609020204030204" pitchFamily="49" charset="0"/>
              </a:rPr>
              <a:t>('Cheshire'))</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cheese.index</a:t>
            </a:r>
            <a:r>
              <a:rPr lang="en-GB" sz="1800" dirty="0">
                <a:solidFill>
                  <a:schemeClr val="bg1"/>
                </a:solidFill>
                <a:latin typeface="Consolas" panose="020B0609020204030204" pitchFamily="49" charset="0"/>
              </a:rPr>
              <a:t>('Cheshire'))</a:t>
            </a:r>
          </a:p>
          <a:p>
            <a:pPr>
              <a:spcBef>
                <a:spcPct val="0"/>
              </a:spcBef>
            </a:pPr>
            <a:r>
              <a:rPr lang="en-GB" sz="1800" dirty="0" err="1">
                <a:solidFill>
                  <a:schemeClr val="bg1"/>
                </a:solidFill>
                <a:latin typeface="Consolas" panose="020B0609020204030204" pitchFamily="49" charset="0"/>
              </a:rPr>
              <a:t>cheese.reverse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4344" name="Text Box 8"/>
          <p:cNvSpPr txBox="1">
            <a:spLocks noChangeArrowheads="1"/>
          </p:cNvSpPr>
          <p:nvPr/>
        </p:nvSpPr>
        <p:spPr bwMode="auto">
          <a:xfrm>
            <a:off x="3075488" y="4858027"/>
            <a:ext cx="5346335"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2</a:t>
            </a:r>
          </a:p>
          <a:p>
            <a:pPr>
              <a:spcBef>
                <a:spcPct val="0"/>
              </a:spcBef>
            </a:pPr>
            <a:r>
              <a:rPr lang="en-GB" sz="1600" dirty="0">
                <a:latin typeface="Consolas" panose="020B0609020204030204" pitchFamily="49" charset="0"/>
              </a:rPr>
              <a:t>1</a:t>
            </a:r>
          </a:p>
          <a:p>
            <a:pPr>
              <a:spcBef>
                <a:spcPct val="0"/>
              </a:spcBef>
            </a:pPr>
            <a:r>
              <a:rPr lang="en-GB" sz="1600" dirty="0">
                <a:latin typeface="Consolas" panose="020B0609020204030204" pitchFamily="49" charset="0"/>
              </a:rPr>
              <a:t>['Cheshire', 'Stilton', 'Cheshire', 'Cheddar']</a:t>
            </a:r>
          </a:p>
        </p:txBody>
      </p:sp>
      <p:sp>
        <p:nvSpPr>
          <p:cNvPr id="2" name="Slide Number Placeholder 1">
            <a:extLst>
              <a:ext uri="{FF2B5EF4-FFF2-40B4-BE49-F238E27FC236}">
                <a16:creationId xmlns:a16="http://schemas.microsoft.com/office/drawing/2014/main" id="{CD203E11-1295-34E2-DEE5-6EBBD69E7BAE}"/>
              </a:ext>
            </a:extLst>
          </p:cNvPr>
          <p:cNvSpPr>
            <a:spLocks noGrp="1"/>
          </p:cNvSpPr>
          <p:nvPr>
            <p:ph type="sldNum" sz="quarter" idx="12"/>
          </p:nvPr>
        </p:nvSpPr>
        <p:spPr/>
        <p:txBody>
          <a:bodyPr/>
          <a:lstStyle/>
          <a:p>
            <a:fld id="{EF892D59-8F09-EF4B-AD6D-DA609442F868}" type="slidenum">
              <a:rPr lang="en-GB" smtClean="0"/>
              <a:pPr/>
              <a:t>13</a:t>
            </a:fld>
            <a:endParaRPr lang="en-GB" dirty="0"/>
          </a:p>
        </p:txBody>
      </p:sp>
      <p:graphicFrame>
        <p:nvGraphicFramePr>
          <p:cNvPr id="3" name="Table 2">
            <a:extLst>
              <a:ext uri="{FF2B5EF4-FFF2-40B4-BE49-F238E27FC236}">
                <a16:creationId xmlns:a16="http://schemas.microsoft.com/office/drawing/2014/main" id="{921881B6-CD96-81D0-D468-40D16EC09DED}"/>
              </a:ext>
            </a:extLst>
          </p:cNvPr>
          <p:cNvGraphicFramePr>
            <a:graphicFrameLocks noGrp="1"/>
          </p:cNvGraphicFramePr>
          <p:nvPr>
            <p:extLst>
              <p:ext uri="{D42A27DB-BD31-4B8C-83A1-F6EECF244321}">
                <p14:modId xmlns:p14="http://schemas.microsoft.com/office/powerpoint/2010/main" val="1653148068"/>
              </p:ext>
            </p:extLst>
          </p:nvPr>
        </p:nvGraphicFramePr>
        <p:xfrm>
          <a:off x="1117285" y="1677136"/>
          <a:ext cx="6858316" cy="1388147"/>
        </p:xfrm>
        <a:graphic>
          <a:graphicData uri="http://schemas.openxmlformats.org/drawingml/2006/table">
            <a:tbl>
              <a:tblPr firstRow="1" bandRow="1">
                <a:tableStyleId>{5C22544A-7EE6-4342-B048-85BDC9FD1C3A}</a:tableStyleId>
              </a:tblPr>
              <a:tblGrid>
                <a:gridCol w="2464441">
                  <a:extLst>
                    <a:ext uri="{9D8B030D-6E8A-4147-A177-3AD203B41FA5}">
                      <a16:colId xmlns:a16="http://schemas.microsoft.com/office/drawing/2014/main" val="1551974525"/>
                    </a:ext>
                  </a:extLst>
                </a:gridCol>
                <a:gridCol w="4393875">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list.count</a:t>
                      </a:r>
                      <a:r>
                        <a:rPr lang="en-GB" sz="1700" b="1" i="0" dirty="0">
                          <a:latin typeface="Consolas" panose="020B0609020204030204" pitchFamily="49" charset="0"/>
                          <a:cs typeface="Courier New" panose="02070309020205020404" pitchFamily="49" charset="0"/>
                        </a:rPr>
                        <a:t>(</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value</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sz="1600" dirty="0">
                          <a:latin typeface="+mn-lt"/>
                        </a:rPr>
                        <a:t>Return the number of occurrences of '</a:t>
                      </a:r>
                      <a:r>
                        <a:rPr lang="en-GB" sz="1600" i="1" dirty="0">
                          <a:latin typeface="+mn-lt"/>
                        </a:rPr>
                        <a:t>value</a:t>
                      </a:r>
                      <a:r>
                        <a:rPr lang="en-GB" sz="1600" dirty="0">
                          <a:latin typeface="+mn-lt"/>
                        </a:rPr>
                        <a: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list.index</a:t>
                      </a:r>
                      <a:r>
                        <a:rPr lang="en-GB" sz="1700" b="1" i="0" dirty="0">
                          <a:latin typeface="Consolas" panose="020B0609020204030204" pitchFamily="49" charset="0"/>
                          <a:cs typeface="Courier New" panose="02070309020205020404" pitchFamily="49" charset="0"/>
                        </a:rPr>
                        <a:t>(</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value</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sz="1600" dirty="0">
                          <a:latin typeface="+mn-lt"/>
                        </a:rPr>
                        <a:t>Return index position of leftmost '</a:t>
                      </a:r>
                      <a:r>
                        <a:rPr lang="en-GB" sz="1600" i="1" dirty="0">
                          <a:latin typeface="+mn-lt"/>
                        </a:rPr>
                        <a:t>value</a:t>
                      </a:r>
                      <a:r>
                        <a:rPr lang="en-GB" sz="1600" dirty="0">
                          <a:latin typeface="+mn-lt"/>
                        </a:rPr>
                        <a:t>' </a:t>
                      </a:r>
                      <a:endParaRPr lang="en-US" altLang="en-US" sz="1700" dirty="0"/>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list.reverse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Reverse a list in place</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95604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C1E94F-DD74-9969-847C-0F4F289BEC07}"/>
              </a:ext>
            </a:extLst>
          </p:cNvPr>
          <p:cNvSpPr>
            <a:spLocks noGrp="1"/>
          </p:cNvSpPr>
          <p:nvPr>
            <p:ph type="ctrTitle"/>
          </p:nvPr>
        </p:nvSpPr>
        <p:spPr/>
        <p:txBody>
          <a:bodyPr/>
          <a:lstStyle/>
          <a:p>
            <a:r>
              <a:rPr lang="en-GB" dirty="0"/>
              <a:t>List Methods</a:t>
            </a:r>
          </a:p>
        </p:txBody>
      </p:sp>
      <p:sp>
        <p:nvSpPr>
          <p:cNvPr id="2" name="Text Placeholder 1">
            <a:extLst>
              <a:ext uri="{FF2B5EF4-FFF2-40B4-BE49-F238E27FC236}">
                <a16:creationId xmlns:a16="http://schemas.microsoft.com/office/drawing/2014/main" id="{6CD4D501-7282-31CB-D7E3-18883E784F01}"/>
              </a:ext>
            </a:extLst>
          </p:cNvPr>
          <p:cNvSpPr>
            <a:spLocks noGrp="1"/>
          </p:cNvSpPr>
          <p:nvPr>
            <p:ph sz="quarter" idx="4"/>
          </p:nvPr>
        </p:nvSpPr>
        <p:spPr/>
        <p:txBody>
          <a:bodyPr/>
          <a:lstStyle/>
          <a:p>
            <a:endParaRPr lang="en-GB" sz="3200" dirty="0"/>
          </a:p>
        </p:txBody>
      </p:sp>
      <p:sp>
        <p:nvSpPr>
          <p:cNvPr id="4" name="Slide Number Placeholder 3">
            <a:extLst>
              <a:ext uri="{FF2B5EF4-FFF2-40B4-BE49-F238E27FC236}">
                <a16:creationId xmlns:a16="http://schemas.microsoft.com/office/drawing/2014/main" id="{68A1B052-C5CF-785C-BB54-06FB976ECB42}"/>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graphicFrame>
        <p:nvGraphicFramePr>
          <p:cNvPr id="3" name="Table 2">
            <a:extLst>
              <a:ext uri="{FF2B5EF4-FFF2-40B4-BE49-F238E27FC236}">
                <a16:creationId xmlns:a16="http://schemas.microsoft.com/office/drawing/2014/main" id="{4C814A35-6572-A416-14A7-6613415A17D5}"/>
              </a:ext>
            </a:extLst>
          </p:cNvPr>
          <p:cNvGraphicFramePr>
            <a:graphicFrameLocks noGrp="1"/>
          </p:cNvGraphicFramePr>
          <p:nvPr>
            <p:extLst>
              <p:ext uri="{D42A27DB-BD31-4B8C-83A1-F6EECF244321}">
                <p14:modId xmlns:p14="http://schemas.microsoft.com/office/powerpoint/2010/main" val="1579866878"/>
              </p:ext>
            </p:extLst>
          </p:nvPr>
        </p:nvGraphicFramePr>
        <p:xfrm>
          <a:off x="1345508" y="1753455"/>
          <a:ext cx="9251372" cy="4071541"/>
        </p:xfrm>
        <a:graphic>
          <a:graphicData uri="http://schemas.openxmlformats.org/drawingml/2006/table">
            <a:tbl>
              <a:tblPr firstRow="1" bandRow="1">
                <a:tableStyleId>{5C22544A-7EE6-4342-B048-85BDC9FD1C3A}</a:tableStyleId>
              </a:tblPr>
              <a:tblGrid>
                <a:gridCol w="3602412">
                  <a:extLst>
                    <a:ext uri="{9D8B030D-6E8A-4147-A177-3AD203B41FA5}">
                      <a16:colId xmlns:a16="http://schemas.microsoft.com/office/drawing/2014/main" val="1551974525"/>
                    </a:ext>
                  </a:extLst>
                </a:gridCol>
                <a:gridCol w="5648960">
                  <a:extLst>
                    <a:ext uri="{9D8B030D-6E8A-4147-A177-3AD203B41FA5}">
                      <a16:colId xmlns:a16="http://schemas.microsoft.com/office/drawing/2014/main" val="587885695"/>
                    </a:ext>
                  </a:extLst>
                </a:gridCol>
              </a:tblGrid>
              <a:tr h="0">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list.append</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Append item to the end of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855035623"/>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list.clear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cap="none" normalizeH="0" baseline="0" dirty="0">
                          <a:ln>
                            <a:noFill/>
                          </a:ln>
                          <a:solidFill>
                            <a:schemeClr val="tx1"/>
                          </a:solidFill>
                          <a:effectLst/>
                          <a:latin typeface="+mn-lt"/>
                        </a:rPr>
                        <a:t>Remove all items from </a:t>
                      </a:r>
                      <a:r>
                        <a:rPr kumimoji="0" lang="en-GB" sz="1600" b="0" i="1" u="none" strike="noStrike" cap="none" normalizeH="0" baseline="0" dirty="0">
                          <a:ln>
                            <a:noFill/>
                          </a:ln>
                          <a:solidFill>
                            <a:schemeClr val="tx1"/>
                          </a:solidFill>
                          <a:effectLst/>
                          <a:latin typeface="+mn-lt"/>
                        </a:rPr>
                        <a:t>list </a:t>
                      </a:r>
                      <a:r>
                        <a:rPr kumimoji="0" lang="en-GB" sz="1600" b="0" i="0" u="none" strike="noStrike" cap="none" normalizeH="0" baseline="0" dirty="0">
                          <a:ln>
                            <a:noFill/>
                          </a:ln>
                          <a:solidFill>
                            <a:schemeClr val="tx1"/>
                          </a:solidFill>
                          <a:effectLst/>
                          <a:latin typeface="+mn-lt"/>
                        </a:rPr>
                        <a:t>(3.3) </a:t>
                      </a:r>
                      <a:endParaRPr kumimoji="0" lang="en-GB" sz="1600" b="1" i="1" u="none" strike="noStrike" cap="none" normalizeH="0" baseline="0" dirty="0">
                        <a:ln>
                          <a:noFill/>
                        </a:ln>
                        <a:solidFill>
                          <a:srgbClr val="134183"/>
                        </a:solidFill>
                        <a:effectLst/>
                        <a:latin typeface="+mn-lt"/>
                      </a:endParaRP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3820381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list.count</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Return number of occurrences of item </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08977006"/>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list.extend</a:t>
                      </a:r>
                      <a:r>
                        <a:rPr lang="en-GB" sz="1700" b="1" i="0" dirty="0">
                          <a:latin typeface="Consolas" panose="020B0609020204030204" pitchFamily="49" charset="0"/>
                          <a:cs typeface="Courier New" panose="02070309020205020404" pitchFamily="49" charset="0"/>
                        </a:rPr>
                        <a:t>(items)</a:t>
                      </a:r>
                    </a:p>
                  </a:txBody>
                  <a:tcPr marL="73273" marR="73273" marT="36637" marB="36637" anchor="ctr">
                    <a:solidFill>
                      <a:schemeClr val="accent2">
                        <a:lumMod val="20000"/>
                        <a:lumOff val="80000"/>
                      </a:schemeClr>
                    </a:solidFill>
                  </a:tcPr>
                </a:tc>
                <a:tc>
                  <a:txBody>
                    <a:bodyPr/>
                    <a:lstStyle/>
                    <a:p>
                      <a:pPr>
                        <a:spcBef>
                          <a:spcPts val="600"/>
                        </a:spcBef>
                      </a:pPr>
                      <a:r>
                        <a:rPr lang="en-GB" altLang="en-US" sz="1700" dirty="0"/>
                        <a:t>Append items to the end of list (as +=)</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594989465"/>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list.index</a:t>
                      </a:r>
                      <a:r>
                        <a:rPr lang="en-GB" sz="1700" b="1" i="0" dirty="0">
                          <a:latin typeface="Consolas" panose="020B0609020204030204" pitchFamily="49" charset="0"/>
                          <a:cs typeface="Courier New" panose="02070309020205020404" pitchFamily="49" charset="0"/>
                        </a:rPr>
                        <a:t>(item, start, end)</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Return the position of item in the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557215800"/>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list.insert</a:t>
                      </a:r>
                      <a:r>
                        <a:rPr lang="en-GB" sz="1700" b="1" i="0" dirty="0">
                          <a:latin typeface="Consolas" panose="020B0609020204030204" pitchFamily="49" charset="0"/>
                          <a:cs typeface="Courier New" panose="02070309020205020404" pitchFamily="49" charset="0"/>
                        </a:rPr>
                        <a:t>(position, item)</a:t>
                      </a:r>
                    </a:p>
                  </a:txBody>
                  <a:tcPr marL="73273" marR="73273" marT="36637" marB="36637" anchor="ctr">
                    <a:solidFill>
                      <a:schemeClr val="accent2">
                        <a:lumMod val="20000"/>
                        <a:lumOff val="80000"/>
                      </a:schemeClr>
                    </a:solidFill>
                  </a:tcPr>
                </a:tc>
                <a:tc>
                  <a:txBody>
                    <a:bodyPr/>
                    <a:lstStyle/>
                    <a:p>
                      <a:pPr>
                        <a:spcBef>
                          <a:spcPts val="600"/>
                        </a:spcBef>
                      </a:pPr>
                      <a:r>
                        <a:rPr lang="en-US" altLang="en-US" sz="1700" dirty="0"/>
                        <a:t>Insert item at position in list</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00203857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list.pop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Remove and return last item in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62938527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list.pop</a:t>
                      </a:r>
                      <a:r>
                        <a:rPr lang="en-GB" sz="1700" b="1" i="0" dirty="0">
                          <a:latin typeface="Consolas" panose="020B0609020204030204" pitchFamily="49" charset="0"/>
                          <a:cs typeface="Courier New" panose="02070309020205020404" pitchFamily="49" charset="0"/>
                        </a:rPr>
                        <a:t>(position)</a:t>
                      </a:r>
                    </a:p>
                  </a:txBody>
                  <a:tcPr marL="73273" marR="73273" marT="36637" marB="36637" anchor="ctr">
                    <a:solidFill>
                      <a:schemeClr val="accent2">
                        <a:lumMod val="20000"/>
                        <a:lumOff val="80000"/>
                      </a:schemeClr>
                    </a:solidFill>
                  </a:tcPr>
                </a:tc>
                <a:tc>
                  <a:txBody>
                    <a:bodyPr/>
                    <a:lstStyle/>
                    <a:p>
                      <a:pPr>
                        <a:spcBef>
                          <a:spcPts val="600"/>
                        </a:spcBef>
                      </a:pPr>
                      <a:r>
                        <a:rPr lang="en-GB" altLang="en-US" sz="1700" dirty="0"/>
                        <a:t>Remove and return item at position in list</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57978069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list.remove</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Remove the first item from the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list.reverse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Reverse the list in-place</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list.sort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Sort the list in-place - </a:t>
                      </a:r>
                      <a:r>
                        <a:rPr lang="en-GB" sz="1800" dirty="0" err="1">
                          <a:latin typeface="+mn-lt"/>
                        </a:rPr>
                        <a:t>args</a:t>
                      </a:r>
                      <a:r>
                        <a:rPr lang="en-GB" sz="1800" dirty="0">
                          <a:latin typeface="+mn-lt"/>
                        </a:rPr>
                        <a:t> are the same as sorted()</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295350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Sets</a:t>
            </a:r>
          </a:p>
        </p:txBody>
      </p:sp>
      <p:sp>
        <p:nvSpPr>
          <p:cNvPr id="16387" name="Rectangle 3"/>
          <p:cNvSpPr>
            <a:spLocks noGrp="1" noChangeArrowheads="1"/>
          </p:cNvSpPr>
          <p:nvPr>
            <p:ph sz="quarter" idx="4"/>
          </p:nvPr>
        </p:nvSpPr>
        <p:spPr/>
        <p:txBody>
          <a:bodyPr/>
          <a:lstStyle/>
          <a:p>
            <a:pPr>
              <a:spcBef>
                <a:spcPts val="600"/>
              </a:spcBef>
            </a:pPr>
            <a:r>
              <a:rPr lang="en-GB" b="1" dirty="0">
                <a:solidFill>
                  <a:schemeClr val="tx1"/>
                </a:solidFill>
              </a:rPr>
              <a:t>A set is an </a:t>
            </a:r>
            <a:r>
              <a:rPr lang="en-GB" b="1" i="1" dirty="0">
                <a:solidFill>
                  <a:schemeClr val="tx1"/>
                </a:solidFill>
              </a:rPr>
              <a:t>unordered</a:t>
            </a:r>
            <a:r>
              <a:rPr lang="en-GB" b="1" dirty="0">
                <a:solidFill>
                  <a:schemeClr val="tx1"/>
                </a:solidFill>
              </a:rPr>
              <a:t> container of object references:</a:t>
            </a:r>
          </a:p>
          <a:p>
            <a:pPr marL="457200" lvl="1" indent="-228600">
              <a:spcBef>
                <a:spcPts val="600"/>
              </a:spcBef>
              <a:buFont typeface="Arial" panose="020B0604020202020204" pitchFamily="34" charset="0"/>
              <a:buChar char="•"/>
            </a:pPr>
            <a:r>
              <a:rPr lang="en-GB" sz="1800" dirty="0"/>
              <a:t>A set is </a:t>
            </a:r>
            <a:r>
              <a:rPr lang="en-GB" sz="1800" i="1" dirty="0"/>
              <a:t>mutable</a:t>
            </a:r>
            <a:r>
              <a:rPr lang="en-GB" sz="1800" dirty="0"/>
              <a:t>, a </a:t>
            </a:r>
            <a:r>
              <a:rPr lang="en-GB" sz="1800" dirty="0" err="1"/>
              <a:t>frozenset</a:t>
            </a:r>
            <a:r>
              <a:rPr lang="en-GB" sz="1800" dirty="0"/>
              <a:t> is </a:t>
            </a:r>
            <a:r>
              <a:rPr lang="en-GB" sz="1800" i="1" dirty="0"/>
              <a:t>immutable.</a:t>
            </a:r>
          </a:p>
          <a:p>
            <a:pPr marL="457200" lvl="1" indent="-228600">
              <a:spcBef>
                <a:spcPts val="600"/>
              </a:spcBef>
              <a:buFont typeface="Arial" panose="020B0604020202020204" pitchFamily="34" charset="0"/>
              <a:buChar char="•"/>
            </a:pPr>
            <a:r>
              <a:rPr lang="en-GB" sz="1800" dirty="0"/>
              <a:t>Set items are unique.</a:t>
            </a:r>
          </a:p>
          <a:p>
            <a:pPr>
              <a:spcBef>
                <a:spcPts val="600"/>
              </a:spcBef>
            </a:pPr>
            <a:r>
              <a:rPr lang="en-GB" b="1" dirty="0">
                <a:solidFill>
                  <a:schemeClr val="tx1"/>
                </a:solidFill>
              </a:rPr>
              <a:t>Creating a set:</a:t>
            </a:r>
          </a:p>
          <a:p>
            <a:pPr marL="457200" lvl="1" indent="-228600">
              <a:spcBef>
                <a:spcPts val="600"/>
              </a:spcBef>
              <a:buFont typeface="Arial" panose="020B0604020202020204" pitchFamily="34" charset="0"/>
              <a:buChar char="•"/>
            </a:pPr>
            <a:r>
              <a:rPr lang="en-GB" sz="1800" dirty="0"/>
              <a:t>Any </a:t>
            </a:r>
            <a:r>
              <a:rPr lang="en-GB" sz="1800" dirty="0" err="1"/>
              <a:t>iterable</a:t>
            </a:r>
            <a:r>
              <a:rPr lang="en-GB" sz="1800" dirty="0"/>
              <a:t> type may be used.</a:t>
            </a:r>
          </a:p>
        </p:txBody>
      </p:sp>
      <p:sp>
        <p:nvSpPr>
          <p:cNvPr id="16388" name="Text Box 4"/>
          <p:cNvSpPr txBox="1">
            <a:spLocks noChangeArrowheads="1"/>
          </p:cNvSpPr>
          <p:nvPr/>
        </p:nvSpPr>
        <p:spPr bwMode="auto">
          <a:xfrm>
            <a:off x="973817" y="3424430"/>
            <a:ext cx="5121894" cy="211004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s1 = {5, 6, 7, 8, 5}</a:t>
            </a:r>
          </a:p>
          <a:p>
            <a:pPr>
              <a:spcBef>
                <a:spcPct val="0"/>
              </a:spcBef>
            </a:pPr>
            <a:r>
              <a:rPr lang="en-GB" sz="1800" dirty="0">
                <a:solidFill>
                  <a:schemeClr val="bg1"/>
                </a:solidFill>
                <a:latin typeface="Consolas" panose="020B0609020204030204" pitchFamily="49" charset="0"/>
              </a:rPr>
              <a:t>print(s1)</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s2 = set([9, 10, 11, 12, 9])</a:t>
            </a:r>
          </a:p>
          <a:p>
            <a:pPr>
              <a:spcBef>
                <a:spcPct val="0"/>
              </a:spcBef>
            </a:pPr>
            <a:r>
              <a:rPr lang="en-GB" sz="1800" dirty="0">
                <a:solidFill>
                  <a:schemeClr val="bg1"/>
                </a:solidFill>
                <a:latin typeface="Consolas" panose="020B0609020204030204" pitchFamily="49" charset="0"/>
              </a:rPr>
              <a:t>print(s2)</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s3 = </a:t>
            </a:r>
            <a:r>
              <a:rPr lang="en-GB" sz="1800" dirty="0" err="1">
                <a:solidFill>
                  <a:schemeClr val="bg1"/>
                </a:solidFill>
                <a:latin typeface="Consolas" panose="020B0609020204030204" pitchFamily="49" charset="0"/>
              </a:rPr>
              <a:t>frozenset</a:t>
            </a:r>
            <a:r>
              <a:rPr lang="en-GB" sz="1800" dirty="0">
                <a:solidFill>
                  <a:schemeClr val="bg1"/>
                </a:solidFill>
                <a:latin typeface="Consolas" panose="020B0609020204030204" pitchFamily="49" charset="0"/>
              </a:rPr>
              <a:t>([9, 10, 11, 12, 9])</a:t>
            </a:r>
          </a:p>
          <a:p>
            <a:pPr>
              <a:spcBef>
                <a:spcPct val="0"/>
              </a:spcBef>
            </a:pPr>
            <a:r>
              <a:rPr lang="en-GB" sz="1800" dirty="0">
                <a:solidFill>
                  <a:schemeClr val="bg1"/>
                </a:solidFill>
                <a:latin typeface="Consolas" panose="020B0609020204030204" pitchFamily="49" charset="0"/>
              </a:rPr>
              <a:t>print(s3)</a:t>
            </a:r>
          </a:p>
        </p:txBody>
      </p:sp>
      <p:sp>
        <p:nvSpPr>
          <p:cNvPr id="16389" name="Text Box 6"/>
          <p:cNvSpPr txBox="1">
            <a:spLocks noChangeArrowheads="1"/>
          </p:cNvSpPr>
          <p:nvPr/>
        </p:nvSpPr>
        <p:spPr bwMode="auto">
          <a:xfrm>
            <a:off x="2618476" y="5532422"/>
            <a:ext cx="3477234" cy="92333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{8, 5, 6, 7}</a:t>
            </a:r>
          </a:p>
          <a:p>
            <a:pPr>
              <a:spcBef>
                <a:spcPct val="0"/>
              </a:spcBef>
            </a:pPr>
            <a:r>
              <a:rPr lang="en-GB" sz="1800" dirty="0">
                <a:latin typeface="Consolas" panose="020B0609020204030204" pitchFamily="49" charset="0"/>
              </a:rPr>
              <a:t>{9, 10, 11, 12}</a:t>
            </a:r>
          </a:p>
          <a:p>
            <a:pPr>
              <a:spcBef>
                <a:spcPct val="0"/>
              </a:spcBef>
            </a:pPr>
            <a:r>
              <a:rPr lang="de-DE" sz="1800" dirty="0">
                <a:latin typeface="Consolas" panose="020B0609020204030204" pitchFamily="49" charset="0"/>
              </a:rPr>
              <a:t>frozenset({9, 10, 11, 12})</a:t>
            </a:r>
          </a:p>
        </p:txBody>
      </p:sp>
      <p:sp>
        <p:nvSpPr>
          <p:cNvPr id="2" name="Slide Number Placeholder 1">
            <a:extLst>
              <a:ext uri="{FF2B5EF4-FFF2-40B4-BE49-F238E27FC236}">
                <a16:creationId xmlns:a16="http://schemas.microsoft.com/office/drawing/2014/main" id="{23BBC375-44D5-5B15-28D5-A580CA9CFFDB}"/>
              </a:ext>
            </a:extLst>
          </p:cNvPr>
          <p:cNvSpPr>
            <a:spLocks noGrp="1"/>
          </p:cNvSpPr>
          <p:nvPr>
            <p:ph type="sldNum" sz="quarter" idx="12"/>
          </p:nvPr>
        </p:nvSpPr>
        <p:spPr/>
        <p:txBody>
          <a:bodyPr/>
          <a:lstStyle/>
          <a:p>
            <a:fld id="{EF892D59-8F09-EF4B-AD6D-DA609442F868}" type="slidenum">
              <a:rPr lang="en-GB" smtClean="0"/>
              <a:pPr/>
              <a:t>15</a:t>
            </a:fld>
            <a:endParaRPr lang="en-GB" dirty="0"/>
          </a:p>
        </p:txBody>
      </p:sp>
    </p:spTree>
    <p:extLst>
      <p:ext uri="{BB962C8B-B14F-4D97-AF65-F5344CB8AC3E}">
        <p14:creationId xmlns:p14="http://schemas.microsoft.com/office/powerpoint/2010/main" val="370474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Set methods</a:t>
            </a:r>
          </a:p>
        </p:txBody>
      </p:sp>
      <p:sp>
        <p:nvSpPr>
          <p:cNvPr id="16387" name="Rectangle 3"/>
          <p:cNvSpPr>
            <a:spLocks noGrp="1" noChangeArrowheads="1"/>
          </p:cNvSpPr>
          <p:nvPr>
            <p:ph sz="quarter" idx="4"/>
          </p:nvPr>
        </p:nvSpPr>
        <p:spPr/>
        <p:txBody>
          <a:bodyPr>
            <a:normAutofit lnSpcReduction="10000"/>
          </a:bodyPr>
          <a:lstStyle/>
          <a:p>
            <a:r>
              <a:rPr lang="en-GB" b="1" dirty="0">
                <a:solidFill>
                  <a:schemeClr val="tx1"/>
                </a:solidFill>
              </a:rPr>
              <a:t>Add using the add method, remove using remove.</a:t>
            </a:r>
          </a:p>
          <a:p>
            <a:endParaRPr lang="en-GB" b="0" dirty="0">
              <a:solidFill>
                <a:schemeClr val="tx1"/>
              </a:solidFill>
            </a:endParaRPr>
          </a:p>
          <a:p>
            <a:endParaRPr lang="en-GB" b="0" dirty="0">
              <a:solidFill>
                <a:schemeClr val="tx1"/>
              </a:solidFill>
            </a:endParaRPr>
          </a:p>
          <a:p>
            <a:endParaRPr lang="en-GB" b="0" dirty="0">
              <a:solidFill>
                <a:schemeClr val="tx1"/>
              </a:solidFill>
            </a:endParaRPr>
          </a:p>
          <a:p>
            <a:endParaRPr lang="en-GB" b="0" dirty="0">
              <a:solidFill>
                <a:schemeClr val="tx1"/>
              </a:solidFill>
            </a:endParaRPr>
          </a:p>
          <a:p>
            <a:endParaRPr lang="en-GB" b="0" dirty="0">
              <a:solidFill>
                <a:schemeClr val="tx1"/>
              </a:solidFill>
            </a:endParaRPr>
          </a:p>
          <a:p>
            <a:endParaRPr lang="en-GB" b="0" dirty="0">
              <a:solidFill>
                <a:schemeClr val="tx1"/>
              </a:solidFill>
            </a:endParaRPr>
          </a:p>
          <a:p>
            <a:r>
              <a:rPr lang="en-GB" b="1" dirty="0">
                <a:solidFill>
                  <a:schemeClr val="tx1"/>
                </a:solidFill>
              </a:rPr>
              <a:t>Other set methods:</a:t>
            </a:r>
          </a:p>
          <a:p>
            <a:endParaRPr lang="en-GB" b="0" dirty="0">
              <a:solidFill>
                <a:schemeClr val="tx1"/>
              </a:solidFill>
            </a:endParaRPr>
          </a:p>
          <a:p>
            <a:pPr marL="0" indent="0">
              <a:buNone/>
            </a:pPr>
            <a:endParaRPr lang="en-GB" dirty="0">
              <a:solidFill>
                <a:schemeClr val="tx1"/>
              </a:solidFill>
            </a:endParaRPr>
          </a:p>
        </p:txBody>
      </p:sp>
      <p:sp>
        <p:nvSpPr>
          <p:cNvPr id="16388" name="Text Box 4"/>
          <p:cNvSpPr txBox="1">
            <a:spLocks noChangeArrowheads="1"/>
          </p:cNvSpPr>
          <p:nvPr/>
        </p:nvSpPr>
        <p:spPr bwMode="auto">
          <a:xfrm>
            <a:off x="1149853" y="2055287"/>
            <a:ext cx="4764692" cy="190821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s4 = {23, 42, 66, 123}</a:t>
            </a:r>
          </a:p>
          <a:p>
            <a:pPr>
              <a:spcBef>
                <a:spcPct val="0"/>
              </a:spcBef>
            </a:pPr>
            <a:r>
              <a:rPr lang="en-GB" sz="1800" dirty="0">
                <a:solidFill>
                  <a:schemeClr val="bg1"/>
                </a:solidFill>
                <a:latin typeface="Consolas" panose="020B0609020204030204" pitchFamily="49" charset="0"/>
              </a:rPr>
              <a:t>s5 = {56, 27, 42}</a:t>
            </a:r>
          </a:p>
          <a:p>
            <a:pPr>
              <a:spcBef>
                <a:spcPct val="0"/>
              </a:spcBef>
            </a:pPr>
            <a:r>
              <a:rPr lang="en-GB" sz="1800" dirty="0">
                <a:solidFill>
                  <a:schemeClr val="bg1"/>
                </a:solidFill>
                <a:latin typeface="Consolas" panose="020B0609020204030204" pitchFamily="49" charset="0"/>
              </a:rPr>
              <a:t>print("{:20} {:20}".format(s4, s5))</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s4.</a:t>
            </a:r>
            <a:r>
              <a:rPr lang="en-GB" sz="1800" b="1" dirty="0">
                <a:solidFill>
                  <a:schemeClr val="bg1"/>
                </a:solidFill>
                <a:latin typeface="Consolas" panose="020B0609020204030204" pitchFamily="49" charset="0"/>
              </a:rPr>
              <a:t>remove</a:t>
            </a:r>
            <a:r>
              <a:rPr lang="en-GB" sz="1800" dirty="0">
                <a:solidFill>
                  <a:schemeClr val="bg1"/>
                </a:solidFill>
                <a:latin typeface="Consolas" panose="020B0609020204030204" pitchFamily="49" charset="0"/>
              </a:rPr>
              <a:t>(123)</a:t>
            </a:r>
          </a:p>
          <a:p>
            <a:pPr>
              <a:spcBef>
                <a:spcPct val="0"/>
              </a:spcBef>
            </a:pPr>
            <a:r>
              <a:rPr lang="en-GB" sz="1800" dirty="0">
                <a:solidFill>
                  <a:schemeClr val="bg1"/>
                </a:solidFill>
                <a:latin typeface="Consolas" panose="020B0609020204030204" pitchFamily="49" charset="0"/>
              </a:rPr>
              <a:t>s5.</a:t>
            </a:r>
            <a:r>
              <a:rPr lang="en-GB" sz="1800" b="1" dirty="0">
                <a:solidFill>
                  <a:schemeClr val="bg1"/>
                </a:solidFill>
                <a:latin typeface="Consolas" panose="020B0609020204030204" pitchFamily="49" charset="0"/>
              </a:rPr>
              <a:t>add</a:t>
            </a:r>
            <a:r>
              <a:rPr lang="en-GB" sz="1800" dirty="0">
                <a:solidFill>
                  <a:schemeClr val="bg1"/>
                </a:solidFill>
                <a:latin typeface="Consolas" panose="020B0609020204030204" pitchFamily="49" charset="0"/>
              </a:rPr>
              <a:t>(123)</a:t>
            </a:r>
          </a:p>
          <a:p>
            <a:pPr>
              <a:spcBef>
                <a:spcPct val="0"/>
              </a:spcBef>
            </a:pPr>
            <a:r>
              <a:rPr lang="en-GB" sz="1800" dirty="0">
                <a:solidFill>
                  <a:schemeClr val="bg1"/>
                </a:solidFill>
                <a:latin typeface="Consolas" panose="020B0609020204030204" pitchFamily="49" charset="0"/>
              </a:rPr>
              <a:t>print("{:20} {:20}".format(s4, s5))</a:t>
            </a:r>
          </a:p>
        </p:txBody>
      </p:sp>
      <p:sp>
        <p:nvSpPr>
          <p:cNvPr id="16389" name="Text Box 6"/>
          <p:cNvSpPr txBox="1">
            <a:spLocks noChangeArrowheads="1"/>
          </p:cNvSpPr>
          <p:nvPr/>
        </p:nvSpPr>
        <p:spPr bwMode="auto">
          <a:xfrm>
            <a:off x="5914545" y="3361189"/>
            <a:ext cx="4448654"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{66, 123, 42, 23}    {56, 42, 27}</a:t>
            </a:r>
          </a:p>
          <a:p>
            <a:pPr>
              <a:spcBef>
                <a:spcPct val="0"/>
              </a:spcBef>
            </a:pPr>
            <a:r>
              <a:rPr lang="en-GB" sz="1600" dirty="0">
                <a:latin typeface="Consolas" panose="020B0609020204030204" pitchFamily="49" charset="0"/>
              </a:rPr>
              <a:t>{66, 42, 23}         {56, 123, 42, 27}</a:t>
            </a:r>
          </a:p>
        </p:txBody>
      </p:sp>
      <p:sp>
        <p:nvSpPr>
          <p:cNvPr id="2" name="Slide Number Placeholder 1">
            <a:extLst>
              <a:ext uri="{FF2B5EF4-FFF2-40B4-BE49-F238E27FC236}">
                <a16:creationId xmlns:a16="http://schemas.microsoft.com/office/drawing/2014/main" id="{058F1D7F-E848-0D3B-CC7D-4506927D726B}"/>
              </a:ext>
            </a:extLst>
          </p:cNvPr>
          <p:cNvSpPr>
            <a:spLocks noGrp="1"/>
          </p:cNvSpPr>
          <p:nvPr>
            <p:ph type="sldNum" sz="quarter" idx="12"/>
          </p:nvPr>
        </p:nvSpPr>
        <p:spPr/>
        <p:txBody>
          <a:bodyPr/>
          <a:lstStyle/>
          <a:p>
            <a:fld id="{EF892D59-8F09-EF4B-AD6D-DA609442F868}" type="slidenum">
              <a:rPr lang="en-GB" smtClean="0"/>
              <a:pPr/>
              <a:t>16</a:t>
            </a:fld>
            <a:endParaRPr lang="en-GB" dirty="0"/>
          </a:p>
        </p:txBody>
      </p:sp>
      <p:graphicFrame>
        <p:nvGraphicFramePr>
          <p:cNvPr id="3" name="Table 2">
            <a:extLst>
              <a:ext uri="{FF2B5EF4-FFF2-40B4-BE49-F238E27FC236}">
                <a16:creationId xmlns:a16="http://schemas.microsoft.com/office/drawing/2014/main" id="{96A66136-DA40-E8B7-CE8F-E6921D76BE00}"/>
              </a:ext>
            </a:extLst>
          </p:cNvPr>
          <p:cNvGraphicFramePr>
            <a:graphicFrameLocks noGrp="1"/>
          </p:cNvGraphicFramePr>
          <p:nvPr>
            <p:extLst>
              <p:ext uri="{D42A27DB-BD31-4B8C-83A1-F6EECF244321}">
                <p14:modId xmlns:p14="http://schemas.microsoft.com/office/powerpoint/2010/main" val="99384334"/>
              </p:ext>
            </p:extLst>
          </p:nvPr>
        </p:nvGraphicFramePr>
        <p:xfrm>
          <a:off x="1149853" y="4463096"/>
          <a:ext cx="6329995" cy="2118321"/>
        </p:xfrm>
        <a:graphic>
          <a:graphicData uri="http://schemas.openxmlformats.org/drawingml/2006/table">
            <a:tbl>
              <a:tblPr firstRow="1" bandRow="1">
                <a:tableStyleId>{5C22544A-7EE6-4342-B048-85BDC9FD1C3A}</a:tableStyleId>
              </a:tblPr>
              <a:tblGrid>
                <a:gridCol w="2062795">
                  <a:extLst>
                    <a:ext uri="{9D8B030D-6E8A-4147-A177-3AD203B41FA5}">
                      <a16:colId xmlns:a16="http://schemas.microsoft.com/office/drawing/2014/main" val="1551974525"/>
                    </a:ext>
                  </a:extLst>
                </a:gridCol>
                <a:gridCol w="4267200">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sz="1600" dirty="0">
                          <a:latin typeface="+mn-lt"/>
                        </a:rPr>
                        <a:t>Function returns number of elements in set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set.discard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sz="1600" dirty="0">
                          <a:latin typeface="+mn-lt"/>
                        </a:rPr>
                        <a:t>Remove element if present</a:t>
                      </a:r>
                      <a:endParaRPr lang="en-US" altLang="en-US" sz="1700" dirty="0"/>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set.pop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Reverse and return element from set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set.clear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Remove all elements</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58676082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set.update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Add elements from another set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628249394"/>
                  </a:ext>
                </a:extLst>
              </a:tr>
            </a:tbl>
          </a:graphicData>
        </a:graphic>
      </p:graphicFrame>
    </p:spTree>
    <p:extLst>
      <p:ext uri="{BB962C8B-B14F-4D97-AF65-F5344CB8AC3E}">
        <p14:creationId xmlns:p14="http://schemas.microsoft.com/office/powerpoint/2010/main" val="1778653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Exploiting sets</a:t>
            </a:r>
          </a:p>
        </p:txBody>
      </p:sp>
      <p:sp>
        <p:nvSpPr>
          <p:cNvPr id="17411" name="Rectangle 3"/>
          <p:cNvSpPr>
            <a:spLocks noGrp="1" noChangeArrowheads="1"/>
          </p:cNvSpPr>
          <p:nvPr>
            <p:ph sz="quarter" idx="4"/>
          </p:nvPr>
        </p:nvSpPr>
        <p:spPr/>
        <p:txBody>
          <a:bodyPr/>
          <a:lstStyle/>
          <a:p>
            <a:pPr>
              <a:spcBef>
                <a:spcPts val="600"/>
              </a:spcBef>
            </a:pPr>
            <a:r>
              <a:rPr lang="en-GB" b="1" dirty="0">
                <a:solidFill>
                  <a:schemeClr val="tx1"/>
                </a:solidFill>
              </a:rPr>
              <a:t>How do I remove duplicates from a list?</a:t>
            </a:r>
          </a:p>
          <a:p>
            <a:pPr marL="457200" lvl="1" indent="-228600">
              <a:spcBef>
                <a:spcPts val="600"/>
              </a:spcBef>
              <a:buFont typeface="Arial" panose="020B0604020202020204" pitchFamily="34" charset="0"/>
              <a:buChar char="•"/>
            </a:pPr>
            <a:r>
              <a:rPr lang="en-GB" sz="1800" dirty="0">
                <a:latin typeface="Montserrat"/>
              </a:rPr>
              <a:t>But we lose the original order</a:t>
            </a:r>
          </a:p>
          <a:p>
            <a:pPr lvl="1">
              <a:spcBef>
                <a:spcPts val="600"/>
              </a:spcBef>
            </a:pPr>
            <a:endParaRPr lang="en-GB" dirty="0"/>
          </a:p>
          <a:p>
            <a:pPr lvl="1">
              <a:spcBef>
                <a:spcPts val="600"/>
              </a:spcBef>
            </a:pPr>
            <a:endParaRPr lang="en-GB" dirty="0"/>
          </a:p>
          <a:p>
            <a:pPr lvl="1">
              <a:spcBef>
                <a:spcPts val="600"/>
              </a:spcBef>
            </a:pPr>
            <a:endParaRPr lang="en-GB" dirty="0"/>
          </a:p>
          <a:p>
            <a:pPr marL="88900" lvl="1" indent="0">
              <a:spcBef>
                <a:spcPts val="600"/>
              </a:spcBef>
              <a:buNone/>
            </a:pPr>
            <a:endParaRPr lang="en-GB" dirty="0"/>
          </a:p>
          <a:p>
            <a:pPr marL="88900" lvl="1" indent="0">
              <a:spcBef>
                <a:spcPts val="600"/>
              </a:spcBef>
              <a:buNone/>
            </a:pPr>
            <a:endParaRPr lang="en-GB" dirty="0"/>
          </a:p>
          <a:p>
            <a:pPr>
              <a:spcBef>
                <a:spcPts val="600"/>
              </a:spcBef>
            </a:pPr>
            <a:r>
              <a:rPr lang="en-GB" b="1" dirty="0">
                <a:solidFill>
                  <a:schemeClr val="tx1"/>
                </a:solidFill>
              </a:rPr>
              <a:t>How do I remove several items from a list?</a:t>
            </a:r>
          </a:p>
          <a:p>
            <a:pPr marL="457200" lvl="1" indent="-228600">
              <a:spcBef>
                <a:spcPts val="600"/>
              </a:spcBef>
              <a:buFont typeface="Arial,Sans-Serif"/>
              <a:buChar char="•"/>
            </a:pPr>
            <a:r>
              <a:rPr lang="en-GB" sz="1800" dirty="0">
                <a:latin typeface="+mn-lt"/>
                <a:cs typeface="Arial"/>
              </a:rPr>
              <a:t>Subtract sets and convert back into a list, of course.</a:t>
            </a:r>
          </a:p>
          <a:p>
            <a:pPr>
              <a:spcBef>
                <a:spcPts val="600"/>
              </a:spcBef>
            </a:pPr>
            <a:endParaRPr lang="en-GB" b="1" dirty="0">
              <a:solidFill>
                <a:schemeClr val="tx1"/>
              </a:solidFill>
            </a:endParaRPr>
          </a:p>
        </p:txBody>
      </p:sp>
      <p:sp>
        <p:nvSpPr>
          <p:cNvPr id="17412" name="Text Box 4"/>
          <p:cNvSpPr txBox="1">
            <a:spLocks noChangeArrowheads="1"/>
          </p:cNvSpPr>
          <p:nvPr/>
        </p:nvSpPr>
        <p:spPr bwMode="auto">
          <a:xfrm>
            <a:off x="1022132" y="2447888"/>
            <a:ext cx="6263253"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'Stilton', 'Cheshire']</a:t>
            </a:r>
          </a:p>
          <a:p>
            <a:pPr>
              <a:spcBef>
                <a:spcPct val="0"/>
              </a:spcBef>
            </a:pPr>
            <a:r>
              <a:rPr lang="en-GB" sz="1800" dirty="0">
                <a:solidFill>
                  <a:schemeClr val="bg1"/>
                </a:solidFill>
                <a:latin typeface="Consolas" panose="020B0609020204030204" pitchFamily="49" charset="0"/>
              </a:rPr>
              <a:t>cheese = </a:t>
            </a:r>
            <a:r>
              <a:rPr lang="en-GB" sz="1800" b="1" dirty="0">
                <a:solidFill>
                  <a:schemeClr val="accent1"/>
                </a:solidFill>
                <a:latin typeface="Consolas" panose="020B0609020204030204" pitchFamily="49" charset="0"/>
              </a:rPr>
              <a:t>list</a:t>
            </a:r>
            <a:r>
              <a:rPr lang="en-GB" sz="1800" dirty="0">
                <a:solidFill>
                  <a:schemeClr val="bg1"/>
                </a:solidFill>
                <a:latin typeface="Consolas" panose="020B0609020204030204" pitchFamily="49" charset="0"/>
              </a:rPr>
              <a:t>(</a:t>
            </a:r>
            <a:r>
              <a:rPr lang="en-GB" sz="1800" dirty="0">
                <a:solidFill>
                  <a:schemeClr val="accent2"/>
                </a:solidFill>
                <a:latin typeface="Consolas" panose="020B0609020204030204" pitchFamily="49" charset="0"/>
              </a:rPr>
              <a:t>set</a:t>
            </a:r>
            <a:r>
              <a:rPr lang="en-GB" sz="1800" dirty="0">
                <a:solidFill>
                  <a:schemeClr val="bg1"/>
                </a:solidFill>
                <a:latin typeface="Consolas" panose="020B0609020204030204" pitchFamily="49" charset="0"/>
              </a:rPr>
              <a:t>(cheese))  </a:t>
            </a:r>
          </a:p>
        </p:txBody>
      </p:sp>
      <p:sp>
        <p:nvSpPr>
          <p:cNvPr id="17413" name="Text Box 5"/>
          <p:cNvSpPr txBox="1">
            <a:spLocks noChangeArrowheads="1"/>
          </p:cNvSpPr>
          <p:nvPr/>
        </p:nvSpPr>
        <p:spPr bwMode="auto">
          <a:xfrm>
            <a:off x="3026866" y="3369286"/>
            <a:ext cx="7402989"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['Cornish Yarg', 'Cheshire', 'Cheddar', 'Stilton', '</a:t>
            </a:r>
            <a:r>
              <a:rPr lang="en-GB" sz="1800" dirty="0" err="1">
                <a:latin typeface="Consolas" panose="020B0609020204030204" pitchFamily="49" charset="0"/>
              </a:rPr>
              <a:t>Oke</a:t>
            </a:r>
            <a:r>
              <a:rPr lang="en-GB" sz="1800" dirty="0">
                <a:latin typeface="Consolas" panose="020B0609020204030204" pitchFamily="49" charset="0"/>
              </a:rPr>
              <a:t>']</a:t>
            </a:r>
          </a:p>
        </p:txBody>
      </p:sp>
      <p:cxnSp>
        <p:nvCxnSpPr>
          <p:cNvPr id="10" name="Straight Connector 9">
            <a:extLst>
              <a:ext uri="{FF2B5EF4-FFF2-40B4-BE49-F238E27FC236}">
                <a16:creationId xmlns:a16="http://schemas.microsoft.com/office/drawing/2014/main" id="{549B7A49-2F65-4493-8E37-5E44CE7F8813}"/>
              </a:ext>
            </a:extLst>
          </p:cNvPr>
          <p:cNvCxnSpPr>
            <a:cxnSpLocks/>
          </p:cNvCxnSpPr>
          <p:nvPr/>
        </p:nvCxnSpPr>
        <p:spPr>
          <a:xfrm>
            <a:off x="2229578" y="3316606"/>
            <a:ext cx="46121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7414" name="Text Box 7"/>
          <p:cNvSpPr txBox="1">
            <a:spLocks noChangeArrowheads="1"/>
          </p:cNvSpPr>
          <p:nvPr/>
        </p:nvSpPr>
        <p:spPr bwMode="auto">
          <a:xfrm>
            <a:off x="1022132" y="4697355"/>
            <a:ext cx="7149714"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'Stilton', 'Cheshire']</a:t>
            </a:r>
          </a:p>
          <a:p>
            <a:pPr>
              <a:spcBef>
                <a:spcPct val="0"/>
              </a:spcBef>
            </a:pPr>
            <a:r>
              <a:rPr lang="en-GB" sz="1800" dirty="0">
                <a:solidFill>
                  <a:schemeClr val="bg1"/>
                </a:solidFill>
                <a:latin typeface="Consolas" panose="020B0609020204030204" pitchFamily="49" charset="0"/>
              </a:rPr>
              <a:t>cheese = </a:t>
            </a:r>
            <a:r>
              <a:rPr lang="en-GB" sz="1800" b="1" dirty="0">
                <a:solidFill>
                  <a:schemeClr val="accent1"/>
                </a:solidFill>
                <a:latin typeface="Consolas" panose="020B0609020204030204" pitchFamily="49" charset="0"/>
              </a:rPr>
              <a:t>list</a:t>
            </a:r>
            <a:r>
              <a:rPr lang="en-GB" sz="1800" dirty="0">
                <a:solidFill>
                  <a:schemeClr val="bg1"/>
                </a:solidFill>
                <a:latin typeface="Consolas" panose="020B0609020204030204" pitchFamily="49" charset="0"/>
              </a:rPr>
              <a:t>(</a:t>
            </a:r>
            <a:r>
              <a:rPr lang="en-GB" sz="1800" b="1" dirty="0">
                <a:solidFill>
                  <a:schemeClr val="accent2"/>
                </a:solidFill>
                <a:latin typeface="Consolas" panose="020B0609020204030204" pitchFamily="49" charset="0"/>
              </a:rPr>
              <a:t>set(cheese)</a:t>
            </a:r>
            <a:r>
              <a:rPr lang="en-GB" sz="1800" dirty="0">
                <a:solidFill>
                  <a:schemeClr val="bg1"/>
                </a:solidFill>
                <a:latin typeface="Consolas" panose="020B0609020204030204" pitchFamily="49" charset="0"/>
              </a:rPr>
              <a:t> - </a:t>
            </a:r>
            <a:r>
              <a:rPr lang="en-GB" sz="1800" b="1" dirty="0">
                <a:solidFill>
                  <a:schemeClr val="accent2"/>
                </a:solidFill>
                <a:latin typeface="Consolas" panose="020B0609020204030204" pitchFamily="49" charset="0"/>
              </a:rPr>
              <a:t>{'Stilton', '</a:t>
            </a:r>
            <a:r>
              <a:rPr lang="en-GB" sz="1800" b="1" dirty="0" err="1">
                <a:solidFill>
                  <a:schemeClr val="accent2"/>
                </a:solidFill>
                <a:latin typeface="Consolas" panose="020B0609020204030204" pitchFamily="49" charset="0"/>
              </a:rPr>
              <a:t>Oke</a:t>
            </a:r>
            <a:r>
              <a:rPr lang="en-GB" sz="1800" b="1" dirty="0">
                <a:solidFill>
                  <a:schemeClr val="accent2"/>
                </a:solidFill>
                <a:latin typeface="Consolas" panose="020B0609020204030204" pitchFamily="49" charset="0"/>
              </a:rPr>
              <a:t>', 'Brie'}</a:t>
            </a:r>
            <a:r>
              <a:rPr lang="en-GB" sz="1800" dirty="0">
                <a:solidFill>
                  <a:schemeClr val="bg1"/>
                </a:solidFill>
                <a:latin typeface="Consolas" panose="020B0609020204030204" pitchFamily="49" charset="0"/>
              </a:rPr>
              <a:t>)</a:t>
            </a:r>
          </a:p>
        </p:txBody>
      </p:sp>
      <p:sp>
        <p:nvSpPr>
          <p:cNvPr id="17417" name="Text Box 10"/>
          <p:cNvSpPr txBox="1">
            <a:spLocks noChangeArrowheads="1"/>
          </p:cNvSpPr>
          <p:nvPr/>
        </p:nvSpPr>
        <p:spPr bwMode="auto">
          <a:xfrm>
            <a:off x="2977228" y="5604320"/>
            <a:ext cx="5194618" cy="37623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['Cornish Yarg', 'Cheshire', 'Cheddar']</a:t>
            </a:r>
          </a:p>
        </p:txBody>
      </p:sp>
      <p:sp>
        <p:nvSpPr>
          <p:cNvPr id="2" name="Slide Number Placeholder 1">
            <a:extLst>
              <a:ext uri="{FF2B5EF4-FFF2-40B4-BE49-F238E27FC236}">
                <a16:creationId xmlns:a16="http://schemas.microsoft.com/office/drawing/2014/main" id="{EAAEDA2D-E6F8-11BA-8572-113CD5596D94}"/>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
        <p:nvSpPr>
          <p:cNvPr id="3" name="TextBox 2">
            <a:extLst>
              <a:ext uri="{FF2B5EF4-FFF2-40B4-BE49-F238E27FC236}">
                <a16:creationId xmlns:a16="http://schemas.microsoft.com/office/drawing/2014/main" id="{3BB50AF4-C377-594B-6249-6B87B100A38B}"/>
              </a:ext>
            </a:extLst>
          </p:cNvPr>
          <p:cNvSpPr txBox="1"/>
          <p:nvPr/>
        </p:nvSpPr>
        <p:spPr>
          <a:xfrm>
            <a:off x="7802878" y="2043291"/>
            <a:ext cx="3070861" cy="923330"/>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list() is required, otherwise 'cheese' would now refer to a set</a:t>
            </a:r>
          </a:p>
        </p:txBody>
      </p:sp>
      <p:sp>
        <p:nvSpPr>
          <p:cNvPr id="4" name="Line 11">
            <a:extLst>
              <a:ext uri="{FF2B5EF4-FFF2-40B4-BE49-F238E27FC236}">
                <a16:creationId xmlns:a16="http://schemas.microsoft.com/office/drawing/2014/main" id="{1E27CCB4-A463-2AE1-87DA-AE80DB00CC28}"/>
              </a:ext>
            </a:extLst>
          </p:cNvPr>
          <p:cNvSpPr>
            <a:spLocks noChangeShapeType="1"/>
          </p:cNvSpPr>
          <p:nvPr/>
        </p:nvSpPr>
        <p:spPr bwMode="auto">
          <a:xfrm flipH="1">
            <a:off x="2759362" y="2417220"/>
            <a:ext cx="5043517" cy="63503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77BE1110-2019-9B31-FDCA-9C9A6768C8BF}"/>
              </a:ext>
            </a:extLst>
          </p:cNvPr>
          <p:cNvSpPr/>
          <p:nvPr/>
        </p:nvSpPr>
        <p:spPr>
          <a:xfrm>
            <a:off x="2229189" y="3036289"/>
            <a:ext cx="5301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0294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A faint background image of a Venn diagram with three overlapping circles">
            <a:extLst>
              <a:ext uri="{FF2B5EF4-FFF2-40B4-BE49-F238E27FC236}">
                <a16:creationId xmlns:a16="http://schemas.microsoft.com/office/drawing/2014/main" id="{321DF04F-2304-34C6-2F48-2920FAE55541}"/>
              </a:ext>
            </a:extLst>
          </p:cNvPr>
          <p:cNvPicPr>
            <a:picLocks noChangeAspect="1"/>
          </p:cNvPicPr>
          <p:nvPr/>
        </p:nvPicPr>
        <p:blipFill>
          <a:blip r:embed="rId3"/>
          <a:stretch>
            <a:fillRect/>
          </a:stretch>
        </p:blipFill>
        <p:spPr>
          <a:xfrm>
            <a:off x="5383161" y="611668"/>
            <a:ext cx="5763013" cy="6152312"/>
          </a:xfrm>
          <a:prstGeom prst="rect">
            <a:avLst/>
          </a:prstGeom>
        </p:spPr>
      </p:pic>
      <p:sp>
        <p:nvSpPr>
          <p:cNvPr id="2" name="Title 1">
            <a:extLst>
              <a:ext uri="{FF2B5EF4-FFF2-40B4-BE49-F238E27FC236}">
                <a16:creationId xmlns:a16="http://schemas.microsoft.com/office/drawing/2014/main" id="{9B6838B5-51DE-CE87-FE3A-3F8E3640E209}"/>
              </a:ext>
            </a:extLst>
          </p:cNvPr>
          <p:cNvSpPr>
            <a:spLocks noGrp="1"/>
          </p:cNvSpPr>
          <p:nvPr>
            <p:ph type="ctrTitle"/>
          </p:nvPr>
        </p:nvSpPr>
        <p:spPr/>
        <p:txBody>
          <a:bodyPr/>
          <a:lstStyle/>
          <a:p>
            <a:r>
              <a:rPr lang="en-GB" dirty="0"/>
              <a:t>Set operators and methods</a:t>
            </a:r>
          </a:p>
        </p:txBody>
      </p:sp>
      <p:sp>
        <p:nvSpPr>
          <p:cNvPr id="18435" name="Rectangle 3"/>
          <p:cNvSpPr>
            <a:spLocks noGrp="1" noChangeArrowheads="1"/>
          </p:cNvSpPr>
          <p:nvPr>
            <p:ph sz="quarter" idx="4"/>
          </p:nvPr>
        </p:nvSpPr>
        <p:spPr/>
        <p:txBody>
          <a:bodyPr/>
          <a:lstStyle/>
          <a:p>
            <a:pPr marL="457200" lvl="1" indent="0">
              <a:buNone/>
            </a:pPr>
            <a:r>
              <a:rPr lang="en-GB" sz="1800" b="1" dirty="0"/>
              <a:t>Set Operators (Remember Venn Diagrams)</a:t>
            </a:r>
          </a:p>
        </p:txBody>
      </p:sp>
      <p:sp>
        <p:nvSpPr>
          <p:cNvPr id="18462" name="Text Box 5"/>
          <p:cNvSpPr txBox="1">
            <a:spLocks noChangeArrowheads="1"/>
          </p:cNvSpPr>
          <p:nvPr/>
        </p:nvSpPr>
        <p:spPr bwMode="auto">
          <a:xfrm>
            <a:off x="1045826" y="4020157"/>
            <a:ext cx="3129934" cy="2215991"/>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s6 = {23, 42, 66, 123}</a:t>
            </a:r>
          </a:p>
          <a:p>
            <a:pPr>
              <a:spcBef>
                <a:spcPct val="0"/>
              </a:spcBef>
            </a:pPr>
            <a:r>
              <a:rPr lang="en-GB" sz="1800" dirty="0">
                <a:solidFill>
                  <a:schemeClr val="bg1"/>
                </a:solidFill>
                <a:latin typeface="Consolas" panose="020B0609020204030204" pitchFamily="49" charset="0"/>
              </a:rPr>
              <a:t>s7 = {123, 56, 27, 42}</a:t>
            </a:r>
          </a:p>
          <a:p>
            <a:pPr>
              <a:spcBef>
                <a:spcPct val="0"/>
              </a:spcBef>
            </a:pPr>
            <a:endParaRPr lang="en-GB" dirty="0">
              <a:solidFill>
                <a:schemeClr val="bg1"/>
              </a:solidFill>
              <a:latin typeface="Consolas" panose="020B0609020204030204" pitchFamily="49" charset="0"/>
            </a:endParaRPr>
          </a:p>
          <a:p>
            <a:pPr>
              <a:spcBef>
                <a:spcPts val="600"/>
              </a:spcBef>
            </a:pPr>
            <a:r>
              <a:rPr lang="en-GB" sz="1800" dirty="0">
                <a:solidFill>
                  <a:schemeClr val="bg1"/>
                </a:solidFill>
                <a:latin typeface="Consolas" panose="020B0609020204030204" pitchFamily="49" charset="0"/>
              </a:rPr>
              <a:t>print(s6 </a:t>
            </a:r>
            <a:r>
              <a:rPr lang="en-GB" sz="1800" b="1" dirty="0">
                <a:solidFill>
                  <a:srgbClr val="00B0F0"/>
                </a:solidFill>
                <a:latin typeface="Consolas" panose="020B0609020204030204" pitchFamily="49" charset="0"/>
              </a:rPr>
              <a:t>&amp;</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b="1" dirty="0">
                <a:solidFill>
                  <a:schemeClr val="accent2">
                    <a:lumMod val="75000"/>
                  </a:schemeClr>
                </a:solidFill>
                <a:latin typeface="Consolas" panose="020B0609020204030204" pitchFamily="49" charset="0"/>
              </a:rPr>
              <a:t>|</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b="1" dirty="0">
                <a:solidFill>
                  <a:schemeClr val="accent3">
                    <a:lumMod val="75000"/>
                  </a:schemeClr>
                </a:solidFill>
                <a:latin typeface="Consolas" panose="020B0609020204030204" pitchFamily="49" charset="0"/>
              </a:rPr>
              <a:t>-</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b="1" dirty="0">
                <a:solidFill>
                  <a:srgbClr val="FF0000"/>
                </a:solidFill>
                <a:latin typeface="Consolas" panose="020B0609020204030204" pitchFamily="49" charset="0"/>
              </a:rPr>
              <a:t>^</a:t>
            </a:r>
            <a:r>
              <a:rPr lang="en-GB" sz="1800" dirty="0">
                <a:solidFill>
                  <a:schemeClr val="bg1"/>
                </a:solidFill>
                <a:latin typeface="Consolas" panose="020B0609020204030204" pitchFamily="49" charset="0"/>
              </a:rPr>
              <a:t> s7)</a:t>
            </a:r>
          </a:p>
        </p:txBody>
      </p:sp>
      <p:sp>
        <p:nvSpPr>
          <p:cNvPr id="18463" name="Text Box 7"/>
          <p:cNvSpPr txBox="1">
            <a:spLocks noChangeArrowheads="1"/>
          </p:cNvSpPr>
          <p:nvPr/>
        </p:nvSpPr>
        <p:spPr bwMode="auto">
          <a:xfrm>
            <a:off x="4175760" y="4804987"/>
            <a:ext cx="3350597" cy="1431161"/>
          </a:xfrm>
          <a:prstGeom prst="rect">
            <a:avLst/>
          </a:prstGeom>
          <a:solidFill>
            <a:schemeClr val="bg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ts val="600"/>
              </a:spcBef>
            </a:pPr>
            <a:r>
              <a:rPr lang="en-GB" sz="1800" dirty="0">
                <a:latin typeface="Consolas" panose="020B0609020204030204" pitchFamily="49" charset="0"/>
              </a:rPr>
              <a:t>{42, 123}</a:t>
            </a:r>
          </a:p>
          <a:p>
            <a:pPr>
              <a:spcBef>
                <a:spcPts val="600"/>
              </a:spcBef>
            </a:pPr>
            <a:r>
              <a:rPr lang="en-GB" sz="1800" dirty="0">
                <a:latin typeface="Consolas" panose="020B0609020204030204" pitchFamily="49" charset="0"/>
              </a:rPr>
              <a:t>{66, 27, 42, 23, 56, 123}</a:t>
            </a:r>
          </a:p>
          <a:p>
            <a:pPr>
              <a:spcBef>
                <a:spcPts val="600"/>
              </a:spcBef>
            </a:pPr>
            <a:r>
              <a:rPr lang="en-GB" sz="1800" dirty="0">
                <a:latin typeface="Consolas" panose="020B0609020204030204" pitchFamily="49" charset="0"/>
              </a:rPr>
              <a:t>{66, 23}</a:t>
            </a:r>
          </a:p>
          <a:p>
            <a:pPr>
              <a:spcBef>
                <a:spcPts val="600"/>
              </a:spcBef>
            </a:pPr>
            <a:r>
              <a:rPr lang="en-GB" sz="1800" dirty="0">
                <a:latin typeface="Consolas" panose="020B0609020204030204" pitchFamily="49" charset="0"/>
              </a:rPr>
              <a:t>{66, 23, 56, 27}</a:t>
            </a:r>
          </a:p>
        </p:txBody>
      </p:sp>
      <p:sp>
        <p:nvSpPr>
          <p:cNvPr id="3" name="Slide Number Placeholder 2">
            <a:extLst>
              <a:ext uri="{FF2B5EF4-FFF2-40B4-BE49-F238E27FC236}">
                <a16:creationId xmlns:a16="http://schemas.microsoft.com/office/drawing/2014/main" id="{B6679A26-6B0B-A2FA-D6FA-03BEB5946287}"/>
              </a:ext>
            </a:extLst>
          </p:cNvPr>
          <p:cNvSpPr>
            <a:spLocks noGrp="1"/>
          </p:cNvSpPr>
          <p:nvPr>
            <p:ph type="sldNum" sz="quarter" idx="12"/>
          </p:nvPr>
        </p:nvSpPr>
        <p:spPr/>
        <p:txBody>
          <a:bodyPr/>
          <a:lstStyle/>
          <a:p>
            <a:fld id="{EF892D59-8F09-EF4B-AD6D-DA609442F868}" type="slidenum">
              <a:rPr lang="en-GB" smtClean="0"/>
              <a:pPr/>
              <a:t>18</a:t>
            </a:fld>
            <a:endParaRPr lang="en-GB"/>
          </a:p>
        </p:txBody>
      </p:sp>
      <p:graphicFrame>
        <p:nvGraphicFramePr>
          <p:cNvPr id="4" name="Table 3">
            <a:extLst>
              <a:ext uri="{FF2B5EF4-FFF2-40B4-BE49-F238E27FC236}">
                <a16:creationId xmlns:a16="http://schemas.microsoft.com/office/drawing/2014/main" id="{818E568C-39DD-F064-5DE5-88DBFE9B777C}"/>
              </a:ext>
            </a:extLst>
          </p:cNvPr>
          <p:cNvGraphicFramePr>
            <a:graphicFrameLocks noGrp="1"/>
          </p:cNvGraphicFramePr>
          <p:nvPr>
            <p:extLst>
              <p:ext uri="{D42A27DB-BD31-4B8C-83A1-F6EECF244321}">
                <p14:modId xmlns:p14="http://schemas.microsoft.com/office/powerpoint/2010/main" val="1957293918"/>
              </p:ext>
            </p:extLst>
          </p:nvPr>
        </p:nvGraphicFramePr>
        <p:xfrm>
          <a:off x="1039281" y="2102367"/>
          <a:ext cx="8432379" cy="1776650"/>
        </p:xfrm>
        <a:graphic>
          <a:graphicData uri="http://schemas.openxmlformats.org/drawingml/2006/table">
            <a:tbl>
              <a:tblPr firstRow="1" bandRow="1">
                <a:tableStyleId>{5C22544A-7EE6-4342-B048-85BDC9FD1C3A}</a:tableStyleId>
              </a:tblPr>
              <a:tblGrid>
                <a:gridCol w="1205730">
                  <a:extLst>
                    <a:ext uri="{9D8B030D-6E8A-4147-A177-3AD203B41FA5}">
                      <a16:colId xmlns:a16="http://schemas.microsoft.com/office/drawing/2014/main" val="1551974525"/>
                    </a:ext>
                  </a:extLst>
                </a:gridCol>
                <a:gridCol w="3022054">
                  <a:extLst>
                    <a:ext uri="{9D8B030D-6E8A-4147-A177-3AD203B41FA5}">
                      <a16:colId xmlns:a16="http://schemas.microsoft.com/office/drawing/2014/main" val="587885695"/>
                    </a:ext>
                  </a:extLst>
                </a:gridCol>
                <a:gridCol w="4204595">
                  <a:extLst>
                    <a:ext uri="{9D8B030D-6E8A-4147-A177-3AD203B41FA5}">
                      <a16:colId xmlns:a16="http://schemas.microsoft.com/office/drawing/2014/main" val="172688752"/>
                    </a:ext>
                  </a:extLst>
                </a:gridCol>
              </a:tblGrid>
              <a:tr h="351288">
                <a:tc>
                  <a:txBody>
                    <a:bodyPr/>
                    <a:lstStyle/>
                    <a:p>
                      <a:pPr algn="ctr"/>
                      <a:r>
                        <a:rPr lang="en-GB" sz="1800" dirty="0">
                          <a:solidFill>
                            <a:schemeClr val="tx2"/>
                          </a:solidFill>
                        </a:rPr>
                        <a:t>Operator</a:t>
                      </a:r>
                    </a:p>
                  </a:txBody>
                  <a:tcPr marL="73273" marR="73273" marT="36637" marB="36637" anchor="ctr">
                    <a:solidFill>
                      <a:schemeClr val="accent2"/>
                    </a:solidFill>
                  </a:tcPr>
                </a:tc>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Returns Set of..</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rgbClr val="0070C0"/>
                          </a:solidFill>
                          <a:latin typeface="Consolas" panose="020B0609020204030204" pitchFamily="49" charset="0"/>
                          <a:cs typeface="Courier New" panose="02070309020205020404" pitchFamily="49" charset="0"/>
                        </a:rPr>
                        <a:t>&amp;</a:t>
                      </a:r>
                    </a:p>
                  </a:txBody>
                  <a:tcPr marL="73273" marR="73273" marT="36637" marB="36637" anchor="ctr">
                    <a:solidFill>
                      <a:schemeClr val="accent2">
                        <a:lumMod val="40000"/>
                        <a:lumOff val="60000"/>
                      </a:schemeClr>
                    </a:solidFill>
                  </a:tcPr>
                </a:tc>
                <a:tc>
                  <a:txBody>
                    <a:bodyPr/>
                    <a:lstStyle/>
                    <a:p>
                      <a:pPr>
                        <a:spcBef>
                          <a:spcPts val="600"/>
                        </a:spcBef>
                      </a:pPr>
                      <a:r>
                        <a:rPr lang="en-GB" sz="1600" b="0" dirty="0">
                          <a:latin typeface="+mn-lt"/>
                        </a:rPr>
                        <a:t>s6.</a:t>
                      </a:r>
                      <a:r>
                        <a:rPr lang="en-GB" sz="1600" b="0" dirty="0">
                          <a:solidFill>
                            <a:srgbClr val="0070C0"/>
                          </a:solidFill>
                          <a:latin typeface="+mn-lt"/>
                        </a:rPr>
                        <a:t>intersection</a:t>
                      </a:r>
                      <a:r>
                        <a:rPr lang="en-GB" sz="1600" b="0" dirty="0">
                          <a:latin typeface="+mn-lt"/>
                        </a:rPr>
                        <a:t>(s7)</a:t>
                      </a:r>
                    </a:p>
                  </a:txBody>
                  <a:tcPr marL="73273" marR="73273" marT="36637" marB="36637" anchor="ctr">
                    <a:solidFill>
                      <a:schemeClr val="accent2">
                        <a:lumMod val="40000"/>
                        <a:lumOff val="60000"/>
                      </a:schemeClr>
                    </a:solidFill>
                  </a:tcPr>
                </a:tc>
                <a:tc>
                  <a:txBody>
                    <a:bodyPr/>
                    <a:lstStyle/>
                    <a:p>
                      <a:pPr>
                        <a:spcBef>
                          <a:spcPts val="600"/>
                        </a:spcBef>
                      </a:pPr>
                      <a:r>
                        <a:rPr lang="en-GB" sz="1800" dirty="0">
                          <a:latin typeface="+mn-lt"/>
                        </a:rPr>
                        <a:t>Items common to both sets</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accent2">
                              <a:lumMod val="75000"/>
                            </a:schemeClr>
                          </a:solidFill>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sz="1600" b="0" dirty="0">
                          <a:latin typeface="+mn-lt"/>
                        </a:rPr>
                        <a:t>s6.</a:t>
                      </a:r>
                      <a:r>
                        <a:rPr lang="en-GB" sz="1600" b="0" dirty="0">
                          <a:solidFill>
                            <a:schemeClr val="accent2">
                              <a:lumMod val="75000"/>
                            </a:schemeClr>
                          </a:solidFill>
                          <a:latin typeface="+mn-lt"/>
                        </a:rPr>
                        <a:t>union</a:t>
                      </a:r>
                      <a:r>
                        <a:rPr lang="en-GB" sz="1600" b="0" dirty="0">
                          <a:latin typeface="+mn-lt"/>
                        </a:rPr>
                        <a:t>(s7)</a:t>
                      </a:r>
                    </a:p>
                  </a:txBody>
                  <a:tcPr marL="73273" marR="73273" marT="36637" marB="36637" anchor="ctr">
                    <a:solidFill>
                      <a:schemeClr val="accent2">
                        <a:lumMod val="20000"/>
                        <a:lumOff val="80000"/>
                      </a:schemeClr>
                    </a:solidFill>
                  </a:tcPr>
                </a:tc>
                <a:tc>
                  <a:txBody>
                    <a:bodyPr/>
                    <a:lstStyle/>
                    <a:p>
                      <a:pPr>
                        <a:spcBef>
                          <a:spcPts val="600"/>
                        </a:spcBef>
                      </a:pPr>
                      <a:r>
                        <a:rPr lang="en-GB" sz="1800" dirty="0">
                          <a:latin typeface="+mn-lt"/>
                        </a:rPr>
                        <a:t>All items from both sets (no duplicates)</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accent3">
                              <a:lumMod val="75000"/>
                            </a:schemeClr>
                          </a:solidFill>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b="0" dirty="0">
                          <a:latin typeface="+mn-lt"/>
                        </a:rPr>
                        <a:t>s6.</a:t>
                      </a:r>
                      <a:r>
                        <a:rPr lang="en-GB" sz="1800" b="0" dirty="0">
                          <a:solidFill>
                            <a:schemeClr val="accent3">
                              <a:lumMod val="75000"/>
                            </a:schemeClr>
                          </a:solidFill>
                          <a:latin typeface="+mn-lt"/>
                        </a:rPr>
                        <a:t>difference</a:t>
                      </a:r>
                      <a:r>
                        <a:rPr lang="en-GB" sz="1800" b="0" dirty="0">
                          <a:latin typeface="+mn-lt"/>
                        </a:rPr>
                        <a:t>(s7)</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Items only in the left but not the right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rgbClr val="FF0000"/>
                          </a:solidFill>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b="0" dirty="0"/>
                        <a:t>s6.</a:t>
                      </a:r>
                      <a:r>
                        <a:rPr lang="en-US" altLang="en-US" sz="1700" b="0" dirty="0">
                          <a:solidFill>
                            <a:schemeClr val="accent4">
                              <a:lumMod val="75000"/>
                            </a:schemeClr>
                          </a:solidFill>
                        </a:rPr>
                        <a:t>symmetric_</a:t>
                      </a:r>
                      <a:r>
                        <a:rPr lang="en-US" altLang="en-US" sz="1700" b="0" dirty="0">
                          <a:solidFill>
                            <a:srgbClr val="FF0000"/>
                          </a:solidFill>
                        </a:rPr>
                        <a:t>difference</a:t>
                      </a:r>
                      <a:r>
                        <a:rPr lang="en-US" altLang="en-US" sz="1700" b="0" dirty="0"/>
                        <a:t>(s7)</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800" dirty="0"/>
                        <a:t>Items in either but not both</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586760821"/>
                  </a:ext>
                </a:extLst>
              </a:tr>
            </a:tbl>
          </a:graphicData>
        </a:graphic>
      </p:graphicFrame>
    </p:spTree>
    <p:extLst>
      <p:ext uri="{BB962C8B-B14F-4D97-AF65-F5344CB8AC3E}">
        <p14:creationId xmlns:p14="http://schemas.microsoft.com/office/powerpoint/2010/main" val="25605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dirty="0"/>
              <a:t>Python dictionaries</a:t>
            </a:r>
          </a:p>
        </p:txBody>
      </p:sp>
      <p:sp>
        <p:nvSpPr>
          <p:cNvPr id="19459" name="Rectangle 3"/>
          <p:cNvSpPr>
            <a:spLocks noGrp="1" noChangeArrowheads="1"/>
          </p:cNvSpPr>
          <p:nvPr>
            <p:ph sz="quarter" idx="4"/>
          </p:nvPr>
        </p:nvSpPr>
        <p:spPr/>
        <p:txBody>
          <a:bodyPr/>
          <a:lstStyle/>
          <a:p>
            <a:pPr marL="0" indent="0">
              <a:buNone/>
            </a:pPr>
            <a:r>
              <a:rPr lang="en-GB" b="1" dirty="0">
                <a:solidFill>
                  <a:schemeClr val="tx1"/>
                </a:solidFill>
              </a:rPr>
              <a:t>A dictionary is an </a:t>
            </a:r>
            <a:r>
              <a:rPr lang="en-GB" b="1" i="1" dirty="0">
                <a:solidFill>
                  <a:schemeClr val="tx1"/>
                </a:solidFill>
              </a:rPr>
              <a:t>ordered (Python 3.6) </a:t>
            </a:r>
            <a:r>
              <a:rPr lang="en-GB" b="1" dirty="0">
                <a:solidFill>
                  <a:schemeClr val="tx1"/>
                </a:solidFill>
              </a:rPr>
              <a:t>container of objects:</a:t>
            </a:r>
            <a:endParaRPr lang="en-GB" dirty="0">
              <a:solidFill>
                <a:schemeClr val="tx1"/>
              </a:solidFill>
            </a:endParaRPr>
          </a:p>
          <a:p>
            <a:pPr marL="457200" indent="-228600">
              <a:buFont typeface="Arial"/>
              <a:buChar char="•"/>
            </a:pPr>
            <a:r>
              <a:rPr lang="en-GB" sz="1800" dirty="0">
                <a:solidFill>
                  <a:schemeClr val="tx1"/>
                </a:solidFill>
              </a:rPr>
              <a:t>Like sets but objects are accessed by keys.</a:t>
            </a:r>
          </a:p>
          <a:p>
            <a:pPr marL="457200" lvl="1" indent="-228600">
              <a:buFont typeface="Arial" panose="020B0604020202020204" pitchFamily="34" charset="0"/>
              <a:buChar char="•"/>
            </a:pPr>
            <a:r>
              <a:rPr lang="en-GB" sz="1800" dirty="0"/>
              <a:t>Constructed using { } or the built-in </a:t>
            </a:r>
            <a:r>
              <a:rPr lang="en-GB" sz="1800" dirty="0" err="1"/>
              <a:t>dict</a:t>
            </a:r>
            <a:r>
              <a:rPr lang="en-GB" sz="1800" dirty="0"/>
              <a:t>() function:</a:t>
            </a:r>
          </a:p>
          <a:p>
            <a:pPr marL="457200" lvl="1" indent="-228600">
              <a:buFont typeface="Arial" panose="020B0604020202020204" pitchFamily="34" charset="0"/>
              <a:buChar char="•"/>
            </a:pPr>
            <a:endParaRPr lang="en-GB" sz="1800" dirty="0"/>
          </a:p>
          <a:p>
            <a:pPr marL="228600" lvl="1" indent="0">
              <a:buNone/>
            </a:pPr>
            <a:endParaRPr lang="en-GB" sz="1800" dirty="0"/>
          </a:p>
          <a:p>
            <a:pPr marL="457200" lvl="1" indent="-228600">
              <a:buFont typeface="Arial" panose="020B0604020202020204" pitchFamily="34" charset="0"/>
              <a:buChar char="•"/>
            </a:pPr>
            <a:endParaRPr lang="en-GB" sz="1800" dirty="0"/>
          </a:p>
          <a:p>
            <a:pPr marL="457200" lvl="1" indent="-228600">
              <a:buFont typeface="Arial" panose="020B0604020202020204" pitchFamily="34" charset="0"/>
              <a:buChar char="•"/>
            </a:pPr>
            <a:r>
              <a:rPr lang="en-GB" sz="1800" dirty="0"/>
              <a:t>The key is usually a text string, or anything that yields a text string.</a:t>
            </a:r>
            <a:endParaRPr lang="en-GB" sz="1800" i="1" dirty="0"/>
          </a:p>
        </p:txBody>
      </p:sp>
      <p:sp>
        <p:nvSpPr>
          <p:cNvPr id="19460" name="Text Box 4"/>
          <p:cNvSpPr txBox="1">
            <a:spLocks noChangeArrowheads="1"/>
          </p:cNvSpPr>
          <p:nvPr/>
        </p:nvSpPr>
        <p:spPr bwMode="auto">
          <a:xfrm>
            <a:off x="1271423" y="4547505"/>
            <a:ext cx="8510270" cy="2154436"/>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Australia':'Canberra</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Eire':'Dublin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France':'Paris</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Finland':'Helsinki</a:t>
            </a:r>
            <a:r>
              <a:rPr lang="en-GB" sz="1800" dirty="0">
                <a:solidFill>
                  <a:schemeClr val="bg1"/>
                </a:solidFill>
                <a:latin typeface="Consolas" panose="020B0609020204030204" pitchFamily="49" charset="0"/>
              </a:rPr>
              <a:t>',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UK':'London</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US':'Washington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['UK'])</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country = 'Iceland'</a:t>
            </a:r>
          </a:p>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[country] = 'Reykjavik'</a:t>
            </a:r>
          </a:p>
        </p:txBody>
      </p:sp>
      <p:sp>
        <p:nvSpPr>
          <p:cNvPr id="5" name="Slide Number Placeholder 4">
            <a:extLst>
              <a:ext uri="{FF2B5EF4-FFF2-40B4-BE49-F238E27FC236}">
                <a16:creationId xmlns:a16="http://schemas.microsoft.com/office/drawing/2014/main" id="{E55F0BE6-7090-1A84-A97D-60E7C446A186}"/>
              </a:ext>
            </a:extLst>
          </p:cNvPr>
          <p:cNvSpPr>
            <a:spLocks noGrp="1"/>
          </p:cNvSpPr>
          <p:nvPr>
            <p:ph type="sldNum" sz="quarter" idx="12"/>
          </p:nvPr>
        </p:nvSpPr>
        <p:spPr/>
        <p:txBody>
          <a:bodyPr/>
          <a:lstStyle/>
          <a:p>
            <a:fld id="{EF892D59-8F09-EF4B-AD6D-DA609442F868}" type="slidenum">
              <a:rPr lang="en-GB" smtClean="0"/>
              <a:pPr/>
              <a:t>19</a:t>
            </a:fld>
            <a:endParaRPr lang="en-GB" dirty="0"/>
          </a:p>
        </p:txBody>
      </p:sp>
      <p:sp>
        <p:nvSpPr>
          <p:cNvPr id="6" name="Text Box 4">
            <a:extLst>
              <a:ext uri="{FF2B5EF4-FFF2-40B4-BE49-F238E27FC236}">
                <a16:creationId xmlns:a16="http://schemas.microsoft.com/office/drawing/2014/main" id="{A2451F98-1A14-D5EE-5823-94F5364CAF9C}"/>
              </a:ext>
            </a:extLst>
          </p:cNvPr>
          <p:cNvSpPr txBox="1">
            <a:spLocks noChangeArrowheads="1"/>
          </p:cNvSpPr>
          <p:nvPr/>
        </p:nvSpPr>
        <p:spPr bwMode="auto">
          <a:xfrm>
            <a:off x="1269242" y="2805231"/>
            <a:ext cx="7478518"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varname</a:t>
            </a:r>
            <a:r>
              <a:rPr lang="en-GB" sz="1800" dirty="0">
                <a:solidFill>
                  <a:schemeClr val="bg1"/>
                </a:solidFill>
                <a:latin typeface="Consolas" panose="020B0609020204030204" pitchFamily="49" charset="0"/>
              </a:rPr>
              <a:t> = {</a:t>
            </a:r>
            <a:r>
              <a:rPr lang="en-GB" sz="1800" dirty="0">
                <a:solidFill>
                  <a:schemeClr val="accent1"/>
                </a:solidFill>
                <a:latin typeface="Consolas" panose="020B0609020204030204" pitchFamily="49" charset="0"/>
              </a:rPr>
              <a:t>key1</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object1</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key2</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object2</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key3</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object3</a:t>
            </a:r>
            <a:r>
              <a:rPr lang="en-GB" sz="1800" dirty="0">
                <a:solidFill>
                  <a:schemeClr val="bg1"/>
                </a:solidFill>
                <a:latin typeface="Consolas" panose="020B0609020204030204" pitchFamily="49" charset="0"/>
              </a:rPr>
              <a:t>,…}</a:t>
            </a:r>
          </a:p>
        </p:txBody>
      </p:sp>
      <p:sp>
        <p:nvSpPr>
          <p:cNvPr id="7" name="Text Box 4">
            <a:extLst>
              <a:ext uri="{FF2B5EF4-FFF2-40B4-BE49-F238E27FC236}">
                <a16:creationId xmlns:a16="http://schemas.microsoft.com/office/drawing/2014/main" id="{688ACCD2-8FDD-02DA-3092-C47B1350F9EC}"/>
              </a:ext>
            </a:extLst>
          </p:cNvPr>
          <p:cNvSpPr txBox="1">
            <a:spLocks noChangeArrowheads="1"/>
          </p:cNvSpPr>
          <p:nvPr/>
        </p:nvSpPr>
        <p:spPr bwMode="auto">
          <a:xfrm>
            <a:off x="1269242" y="3269476"/>
            <a:ext cx="7478518"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varname</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dict</a:t>
            </a:r>
            <a:r>
              <a:rPr lang="en-GB" sz="1800" dirty="0">
                <a:solidFill>
                  <a:schemeClr val="bg1"/>
                </a:solidFill>
                <a:latin typeface="Consolas" panose="020B0609020204030204" pitchFamily="49" charset="0"/>
              </a:rPr>
              <a:t>(</a:t>
            </a:r>
            <a:r>
              <a:rPr lang="en-GB" sz="1800" dirty="0">
                <a:solidFill>
                  <a:schemeClr val="accent1"/>
                </a:solidFill>
                <a:latin typeface="Consolas" panose="020B0609020204030204" pitchFamily="49" charset="0"/>
              </a:rPr>
              <a:t>key1</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object1</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key2</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object2</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key3</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object3</a:t>
            </a:r>
            <a:r>
              <a:rPr lang="en-GB" sz="1800" dirty="0">
                <a:solidFill>
                  <a:schemeClr val="bg1"/>
                </a:solidFill>
                <a:latin typeface="Consolas" panose="020B0609020204030204" pitchFamily="49" charset="0"/>
              </a:rPr>
              <a:t>,…)</a:t>
            </a:r>
          </a:p>
        </p:txBody>
      </p:sp>
      <p:sp>
        <p:nvSpPr>
          <p:cNvPr id="8" name="Text Box 4">
            <a:extLst>
              <a:ext uri="{FF2B5EF4-FFF2-40B4-BE49-F238E27FC236}">
                <a16:creationId xmlns:a16="http://schemas.microsoft.com/office/drawing/2014/main" id="{4AE4A695-052C-F701-B7B9-C6F8C8963754}"/>
              </a:ext>
            </a:extLst>
          </p:cNvPr>
          <p:cNvSpPr txBox="1">
            <a:spLocks noChangeArrowheads="1"/>
          </p:cNvSpPr>
          <p:nvPr/>
        </p:nvSpPr>
        <p:spPr bwMode="auto">
          <a:xfrm>
            <a:off x="1269242" y="3988910"/>
            <a:ext cx="2868418"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varname</a:t>
            </a:r>
            <a:r>
              <a:rPr lang="en-GB" sz="1800" dirty="0">
                <a:solidFill>
                  <a:schemeClr val="bg1"/>
                </a:solidFill>
                <a:latin typeface="Consolas" panose="020B0609020204030204" pitchFamily="49" charset="0"/>
              </a:rPr>
              <a:t>[</a:t>
            </a:r>
            <a:r>
              <a:rPr lang="en-GB" sz="1800" dirty="0">
                <a:solidFill>
                  <a:schemeClr val="accent1"/>
                </a:solidFill>
                <a:latin typeface="Consolas" panose="020B0609020204030204" pitchFamily="49" charset="0"/>
              </a:rPr>
              <a:t>key</a:t>
            </a:r>
            <a:r>
              <a:rPr lang="en-GB" sz="1800" dirty="0">
                <a:solidFill>
                  <a:schemeClr val="bg1"/>
                </a:solidFill>
                <a:latin typeface="Consolas" panose="020B0609020204030204" pitchFamily="49" charset="0"/>
              </a:rPr>
              <a:t>] = </a:t>
            </a:r>
            <a:r>
              <a:rPr lang="en-GB" sz="1800" dirty="0">
                <a:solidFill>
                  <a:schemeClr val="accent2"/>
                </a:solidFill>
                <a:latin typeface="Consolas" panose="020B0609020204030204" pitchFamily="49" charset="0"/>
              </a:rPr>
              <a:t>object</a:t>
            </a:r>
          </a:p>
        </p:txBody>
      </p:sp>
    </p:spTree>
    <p:extLst>
      <p:ext uri="{BB962C8B-B14F-4D97-AF65-F5344CB8AC3E}">
        <p14:creationId xmlns:p14="http://schemas.microsoft.com/office/powerpoint/2010/main" val="2821195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Autofit/>
          </a:bodyPr>
          <a:lstStyle/>
          <a:p>
            <a:pPr marR="0" lvl="0" algn="l" defTabSz="914400" rtl="0" eaLnBrk="1" fontAlgn="auto" latinLnBrk="0" hangingPunct="1">
              <a:lnSpc>
                <a:spcPct val="90000"/>
              </a:lnSpc>
              <a:spcBef>
                <a:spcPts val="1000"/>
              </a:spcBef>
              <a:spcAft>
                <a:spcPts val="0"/>
              </a:spcAft>
              <a:buClrTx/>
              <a:buSzTx/>
              <a:tabLst/>
              <a:defRPr/>
            </a:pPr>
            <a:r>
              <a:rPr kumimoji="0" lang="en-GB" sz="1600" i="0" u="none" strike="noStrike" kern="1200" cap="none" spc="0" normalizeH="0" baseline="0" noProof="0" dirty="0">
                <a:ln>
                  <a:noFill/>
                </a:ln>
                <a:solidFill>
                  <a:srgbClr val="0D0D0D"/>
                </a:solidFill>
                <a:effectLst/>
                <a:uLnTx/>
                <a:uFillTx/>
                <a:ea typeface="+mn-ea"/>
                <a:cs typeface="+mn-cs"/>
              </a:rPr>
              <a:t>By the end of this chapter, learners will be able to:</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Know the differences between the different collection types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and query tuples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add and remove items from lists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lang="en-GB" sz="1600" dirty="0">
                <a:solidFill>
                  <a:srgbClr val="0D0D0D"/>
                </a:solidFill>
              </a:rPr>
              <a:t>Sort and slice lists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sets and carry out basic set operations (intersection, union, etc.)</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dictionaries and use keys to retrieve associated values</a:t>
            </a:r>
          </a:p>
        </p:txBody>
      </p:sp>
      <p:sp>
        <p:nvSpPr>
          <p:cNvPr id="3" name="Slide Number Placeholder 2">
            <a:extLst>
              <a:ext uri="{FF2B5EF4-FFF2-40B4-BE49-F238E27FC236}">
                <a16:creationId xmlns:a16="http://schemas.microsoft.com/office/drawing/2014/main" id="{48388C9B-6A2D-F787-04EB-11B8575F0CEE}"/>
              </a:ext>
            </a:extLst>
          </p:cNvPr>
          <p:cNvSpPr>
            <a:spLocks noGrp="1"/>
          </p:cNvSpPr>
          <p:nvPr>
            <p:ph type="sldNum" sz="quarter" idx="4294967295"/>
          </p:nvPr>
        </p:nvSpPr>
        <p:spPr>
          <a:xfrm>
            <a:off x="11407775" y="6511925"/>
            <a:ext cx="784225" cy="179388"/>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21500809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Dictionary values</a:t>
            </a:r>
          </a:p>
        </p:txBody>
      </p:sp>
      <p:sp>
        <p:nvSpPr>
          <p:cNvPr id="20483" name="Rectangle 3"/>
          <p:cNvSpPr>
            <a:spLocks noGrp="1" noChangeArrowheads="1"/>
          </p:cNvSpPr>
          <p:nvPr>
            <p:ph sz="quarter" idx="4"/>
          </p:nvPr>
        </p:nvSpPr>
        <p:spPr/>
        <p:txBody>
          <a:bodyPr/>
          <a:lstStyle/>
          <a:p>
            <a:pPr marL="0" indent="0">
              <a:buNone/>
            </a:pPr>
            <a:r>
              <a:rPr lang="en-GB" b="1" dirty="0">
                <a:solidFill>
                  <a:schemeClr val="tx1"/>
                </a:solidFill>
              </a:rPr>
              <a:t>Objects stored can be of any type:</a:t>
            </a:r>
          </a:p>
          <a:p>
            <a:pPr marL="457200" lvl="1" indent="-228600">
              <a:buFont typeface="Arial" panose="020B0604020202020204" pitchFamily="34" charset="0"/>
              <a:buChar char="•"/>
            </a:pPr>
            <a:r>
              <a:rPr lang="en-GB" sz="1800" dirty="0"/>
              <a:t>Lists, tuples, other dictionaries, etc…</a:t>
            </a:r>
          </a:p>
          <a:p>
            <a:pPr marL="457200" lvl="1" indent="-228600">
              <a:buFont typeface="Arial" panose="020B0604020202020204" pitchFamily="34" charset="0"/>
              <a:buChar char="•"/>
            </a:pPr>
            <a:r>
              <a:rPr lang="en-GB" sz="1800" dirty="0"/>
              <a:t>Can be accessed using multiple indexes or keys in [ ].</a:t>
            </a:r>
            <a:endParaRPr lang="en-GB" sz="1800" dirty="0">
              <a:cs typeface="Courier New" panose="02070309020205020404" pitchFamily="49" charset="0"/>
            </a:endParaRPr>
          </a:p>
          <a:p>
            <a:pPr marL="457200" lvl="1" indent="-228600">
              <a:buFont typeface="Arial" panose="020B0604020202020204" pitchFamily="34" charset="0"/>
              <a:buChar char="•"/>
            </a:pPr>
            <a:r>
              <a:rPr lang="en-GB" sz="1800" dirty="0"/>
              <a:t>Add a new value just by assigning to it.</a:t>
            </a:r>
          </a:p>
        </p:txBody>
      </p:sp>
      <p:sp>
        <p:nvSpPr>
          <p:cNvPr id="20484" name="Text Box 4"/>
          <p:cNvSpPr txBox="1">
            <a:spLocks noChangeArrowheads="1"/>
          </p:cNvSpPr>
          <p:nvPr/>
        </p:nvSpPr>
        <p:spPr bwMode="auto">
          <a:xfrm>
            <a:off x="1219175" y="3078004"/>
            <a:ext cx="8036174" cy="255454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 = {'UK':['London’, </a:t>
            </a:r>
            <a:r>
              <a:rPr lang="en-GB" sz="1800" b="1"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Wigan</a:t>
            </a:r>
            <a:r>
              <a:rPr lang="en-GB" sz="1800" dirty="0">
                <a:solidFill>
                  <a:schemeClr val="bg1"/>
                </a:solidFill>
                <a:latin typeface="Consolas" panose="020B0609020204030204" pitchFamily="49" charset="0"/>
              </a:rPr>
              <a:t>’, 'Macclesfield’, 'Bolton'], </a:t>
            </a:r>
          </a:p>
          <a:p>
            <a:pPr>
              <a:spcBef>
                <a:spcPct val="0"/>
              </a:spcBef>
            </a:pPr>
            <a:r>
              <a:rPr lang="en-GB" sz="1800" dirty="0">
                <a:solidFill>
                  <a:schemeClr val="bg1"/>
                </a:solidFill>
                <a:latin typeface="Consolas" panose="020B0609020204030204" pitchFamily="49" charset="0"/>
              </a:rPr>
              <a:t>          'US':['Miami’, '</a:t>
            </a:r>
            <a:r>
              <a:rPr lang="en-GB" sz="1800" b="1" dirty="0">
                <a:solidFill>
                  <a:schemeClr val="accent2"/>
                </a:solidFill>
                <a:latin typeface="Consolas" panose="020B0609020204030204" pitchFamily="49" charset="0"/>
              </a:rPr>
              <a:t>Springfield</a:t>
            </a:r>
            <a:r>
              <a:rPr lang="en-GB" sz="1800" dirty="0">
                <a:solidFill>
                  <a:schemeClr val="bg1"/>
                </a:solidFill>
                <a:latin typeface="Consolas" panose="020B0609020204030204" pitchFamily="49" charset="0"/>
              </a:rPr>
              <a:t>’, 'New York’, 'Boston']}</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UK</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2</a:t>
            </a: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homer = </a:t>
            </a:r>
            <a:r>
              <a:rPr lang="en-GB" sz="1800" b="1" dirty="0">
                <a:solidFill>
                  <a:schemeClr val="accent2"/>
                </a:solidFill>
                <a:latin typeface="Consolas" panose="020B0609020204030204" pitchFamily="49" charset="0"/>
              </a:rPr>
              <a:t>1</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a:t>
            </a:r>
            <a:r>
              <a:rPr lang="en-GB" sz="1800" b="1" dirty="0">
                <a:solidFill>
                  <a:schemeClr val="accent2"/>
                </a:solidFill>
                <a:latin typeface="Consolas" panose="020B0609020204030204" pitchFamily="49" charset="0"/>
              </a:rPr>
              <a:t>US</a:t>
            </a:r>
            <a:r>
              <a:rPr lang="en-GB" sz="1800" dirty="0">
                <a:solidFill>
                  <a:schemeClr val="bg1"/>
                </a:solidFill>
                <a:latin typeface="Consolas" panose="020B0609020204030204" pitchFamily="49" charset="0"/>
              </a:rPr>
              <a:t>'][</a:t>
            </a:r>
            <a:r>
              <a:rPr lang="en-GB" sz="1800" b="1" dirty="0">
                <a:solidFill>
                  <a:schemeClr val="accent2"/>
                </a:solidFill>
                <a:latin typeface="Consolas" panose="020B0609020204030204" pitchFamily="49" charset="0"/>
              </a:rPr>
              <a:t>homer</a:t>
            </a: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['FR'] = ['Paris', 'Lyon', 'Bordeaux', 'Toulouse']</a:t>
            </a:r>
          </a:p>
          <a:p>
            <a:pPr>
              <a:spcBef>
                <a:spcPct val="0"/>
              </a:spcBef>
            </a:pPr>
            <a:r>
              <a:rPr lang="en-GB" sz="1800" dirty="0">
                <a:solidFill>
                  <a:schemeClr val="bg1"/>
                </a:solidFill>
                <a:latin typeface="Consolas" panose="020B0609020204030204" pitchFamily="49" charset="0"/>
              </a:rPr>
              <a:t>for country in </a:t>
            </a:r>
            <a:r>
              <a:rPr lang="en-GB" sz="1800" dirty="0" err="1">
                <a:solidFill>
                  <a:schemeClr val="bg1"/>
                </a:solidFill>
                <a:latin typeface="Consolas" panose="020B0609020204030204" pitchFamily="49" charset="0"/>
              </a:rPr>
              <a:t>mydict.keys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print(country, ': ', </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[country])</a:t>
            </a:r>
          </a:p>
        </p:txBody>
      </p:sp>
      <p:sp>
        <p:nvSpPr>
          <p:cNvPr id="20485" name="Text Box 5"/>
          <p:cNvSpPr txBox="1">
            <a:spLocks noChangeArrowheads="1"/>
          </p:cNvSpPr>
          <p:nvPr/>
        </p:nvSpPr>
        <p:spPr bwMode="auto">
          <a:xfrm>
            <a:off x="3231616" y="5624755"/>
            <a:ext cx="6019597"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FR :  ['Paris', 'Lyon', 'Bordeaux', 'Toulouse’]</a:t>
            </a:r>
          </a:p>
          <a:p>
            <a:pPr>
              <a:spcBef>
                <a:spcPct val="0"/>
              </a:spcBef>
            </a:pPr>
            <a:r>
              <a:rPr lang="en-GB" sz="1600" dirty="0">
                <a:latin typeface="Consolas" panose="020B0609020204030204" pitchFamily="49" charset="0"/>
                <a:cs typeface="Courier New" panose="02070309020205020404" pitchFamily="49" charset="0"/>
              </a:rPr>
              <a:t>UK :  ['London', 'Wigan', 'Macclesfield', 'Bolton']</a:t>
            </a:r>
          </a:p>
          <a:p>
            <a:pPr>
              <a:spcBef>
                <a:spcPct val="0"/>
              </a:spcBef>
            </a:pPr>
            <a:r>
              <a:rPr lang="en-GB" sz="1600" dirty="0">
                <a:latin typeface="Consolas" panose="020B0609020204030204" pitchFamily="49" charset="0"/>
                <a:cs typeface="Courier New" panose="02070309020205020404" pitchFamily="49" charset="0"/>
              </a:rPr>
              <a:t>US :  ['Miami', 'Springfield', 'New York', 'Boston']</a:t>
            </a:r>
          </a:p>
        </p:txBody>
      </p:sp>
      <p:sp>
        <p:nvSpPr>
          <p:cNvPr id="2" name="Slide Number Placeholder 1">
            <a:extLst>
              <a:ext uri="{FF2B5EF4-FFF2-40B4-BE49-F238E27FC236}">
                <a16:creationId xmlns:a16="http://schemas.microsoft.com/office/drawing/2014/main" id="{499004BE-B188-BB2D-27B3-62B9F104AB62}"/>
              </a:ext>
            </a:extLst>
          </p:cNvPr>
          <p:cNvSpPr>
            <a:spLocks noGrp="1"/>
          </p:cNvSpPr>
          <p:nvPr>
            <p:ph type="sldNum" sz="quarter" idx="12"/>
          </p:nvPr>
        </p:nvSpPr>
        <p:spPr/>
        <p:txBody>
          <a:bodyPr/>
          <a:lstStyle/>
          <a:p>
            <a:fld id="{EF892D59-8F09-EF4B-AD6D-DA609442F868}" type="slidenum">
              <a:rPr lang="en-GB" smtClean="0"/>
              <a:pPr/>
              <a:t>20</a:t>
            </a:fld>
            <a:endParaRPr lang="en-GB" dirty="0"/>
          </a:p>
        </p:txBody>
      </p:sp>
      <p:sp>
        <p:nvSpPr>
          <p:cNvPr id="3" name="Text Box 5">
            <a:extLst>
              <a:ext uri="{FF2B5EF4-FFF2-40B4-BE49-F238E27FC236}">
                <a16:creationId xmlns:a16="http://schemas.microsoft.com/office/drawing/2014/main" id="{67CE1C4C-D99B-D90E-ADD1-52BDC40EFBDA}"/>
              </a:ext>
            </a:extLst>
          </p:cNvPr>
          <p:cNvSpPr txBox="1">
            <a:spLocks noChangeArrowheads="1"/>
          </p:cNvSpPr>
          <p:nvPr/>
        </p:nvSpPr>
        <p:spPr bwMode="auto">
          <a:xfrm>
            <a:off x="9258833" y="3635824"/>
            <a:ext cx="74571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Wigan</a:t>
            </a:r>
          </a:p>
        </p:txBody>
      </p:sp>
      <p:sp>
        <p:nvSpPr>
          <p:cNvPr id="4" name="Text Box 5">
            <a:extLst>
              <a:ext uri="{FF2B5EF4-FFF2-40B4-BE49-F238E27FC236}">
                <a16:creationId xmlns:a16="http://schemas.microsoft.com/office/drawing/2014/main" id="{D9E0967D-8275-98F1-32F8-10531FA4A177}"/>
              </a:ext>
            </a:extLst>
          </p:cNvPr>
          <p:cNvSpPr txBox="1">
            <a:spLocks noChangeArrowheads="1"/>
          </p:cNvSpPr>
          <p:nvPr/>
        </p:nvSpPr>
        <p:spPr bwMode="auto">
          <a:xfrm>
            <a:off x="9258833" y="4333067"/>
            <a:ext cx="1418978"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Springfield</a:t>
            </a:r>
          </a:p>
        </p:txBody>
      </p:sp>
    </p:spTree>
    <p:extLst>
      <p:ext uri="{BB962C8B-B14F-4D97-AF65-F5344CB8AC3E}">
        <p14:creationId xmlns:p14="http://schemas.microsoft.com/office/powerpoint/2010/main" val="913780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GB" dirty="0"/>
              <a:t>Removing items from a dictionary</a:t>
            </a:r>
          </a:p>
        </p:txBody>
      </p:sp>
      <p:sp>
        <p:nvSpPr>
          <p:cNvPr id="21507" name="Content Placeholder 2"/>
          <p:cNvSpPr>
            <a:spLocks noGrp="1"/>
          </p:cNvSpPr>
          <p:nvPr>
            <p:ph type="body" sz="quarter" idx="14"/>
          </p:nvPr>
        </p:nvSpPr>
        <p:spPr>
          <a:xfrm>
            <a:off x="443921" y="1733108"/>
            <a:ext cx="8852479" cy="4061405"/>
          </a:xfrm>
        </p:spPr>
        <p:txBody>
          <a:bodyPr>
            <a:normAutofit/>
          </a:bodyPr>
          <a:lstStyle/>
          <a:p>
            <a:pPr marL="0" indent="0">
              <a:buNone/>
            </a:pPr>
            <a:r>
              <a:rPr lang="en-GB" b="1" dirty="0"/>
              <a:t>Use del or pop() to </a:t>
            </a:r>
            <a:r>
              <a:rPr lang="en-GB" b="1" dirty="0">
                <a:solidFill>
                  <a:schemeClr val="tx1"/>
                </a:solidFill>
              </a:rPr>
              <a:t>remove a single key/value pair:</a:t>
            </a:r>
          </a:p>
          <a:p>
            <a:pPr marL="228600" lvl="1" indent="0">
              <a:buNone/>
            </a:pPr>
            <a:r>
              <a:rPr lang="en-GB" sz="1800" dirty="0">
                <a:cs typeface="Courier New"/>
              </a:rPr>
              <a:t>  </a:t>
            </a:r>
          </a:p>
          <a:p>
            <a:pPr marL="228600" lvl="1" indent="0">
              <a:buNone/>
            </a:pPr>
            <a:endParaRPr lang="en-GB" sz="1800" dirty="0">
              <a:cs typeface="Courier New"/>
            </a:endParaRPr>
          </a:p>
          <a:p>
            <a:pPr marL="914400" lvl="3"/>
            <a:r>
              <a:rPr lang="en-GB" dirty="0"/>
              <a:t>The pop method deletes but also returns the key/value pair or default</a:t>
            </a:r>
          </a:p>
          <a:p>
            <a:pPr marL="914400" lvl="3"/>
            <a:r>
              <a:rPr lang="en-GB" dirty="0"/>
              <a:t>Both raise a </a:t>
            </a:r>
            <a:r>
              <a:rPr lang="en-GB" i="1" dirty="0" err="1"/>
              <a:t>KeyError</a:t>
            </a:r>
            <a:r>
              <a:rPr lang="en-GB" i="1" dirty="0"/>
              <a:t> </a:t>
            </a:r>
            <a:r>
              <a:rPr lang="en-GB" dirty="0"/>
              <a:t>exception if the key does not exist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88900" lvl="1" indent="0">
              <a:buNone/>
            </a:pPr>
            <a:r>
              <a:rPr lang="en-GB" b="1" dirty="0"/>
              <a:t>Also:</a:t>
            </a:r>
          </a:p>
          <a:p>
            <a:pPr marL="914400" lvl="3"/>
            <a:r>
              <a:rPr lang="en-GB" i="1" dirty="0" err="1"/>
              <a:t>dict</a:t>
            </a:r>
            <a:r>
              <a:rPr lang="en-GB" dirty="0" err="1"/>
              <a:t>.</a:t>
            </a:r>
            <a:r>
              <a:rPr lang="en-GB" dirty="0" err="1">
                <a:cs typeface="Courier New"/>
              </a:rPr>
              <a:t>popitem</a:t>
            </a:r>
            <a:r>
              <a:rPr lang="en-GB" dirty="0">
                <a:cs typeface="Courier New"/>
              </a:rPr>
              <a:t>()</a:t>
            </a:r>
            <a:r>
              <a:rPr lang="en-GB" dirty="0"/>
              <a:t> removes the next key/value pair used in iteration.</a:t>
            </a:r>
          </a:p>
          <a:p>
            <a:pPr marL="914400" lvl="3"/>
            <a:r>
              <a:rPr lang="en-GB" i="1" dirty="0" err="1"/>
              <a:t>dict</a:t>
            </a:r>
            <a:r>
              <a:rPr lang="en-GB" dirty="0" err="1"/>
              <a:t>.</a:t>
            </a:r>
            <a:r>
              <a:rPr lang="en-GB" dirty="0" err="1">
                <a:cs typeface="Courier New"/>
              </a:rPr>
              <a:t>clear</a:t>
            </a:r>
            <a:r>
              <a:rPr lang="en-GB" dirty="0">
                <a:cs typeface="Courier New"/>
              </a:rPr>
              <a:t>()</a:t>
            </a:r>
            <a:r>
              <a:rPr lang="en-GB" dirty="0"/>
              <a:t> removes all key/value pairs from the dictionary.</a:t>
            </a:r>
          </a:p>
        </p:txBody>
      </p:sp>
      <p:sp>
        <p:nvSpPr>
          <p:cNvPr id="2" name="Slide Number Placeholder 1">
            <a:extLst>
              <a:ext uri="{FF2B5EF4-FFF2-40B4-BE49-F238E27FC236}">
                <a16:creationId xmlns:a16="http://schemas.microsoft.com/office/drawing/2014/main" id="{E3E7ECCF-2F2A-F4B8-753C-D9871ED2BDC6}"/>
              </a:ext>
            </a:extLst>
          </p:cNvPr>
          <p:cNvSpPr>
            <a:spLocks noGrp="1"/>
          </p:cNvSpPr>
          <p:nvPr>
            <p:ph type="sldNum" sz="quarter" idx="12"/>
          </p:nvPr>
        </p:nvSpPr>
        <p:spPr/>
        <p:txBody>
          <a:bodyPr/>
          <a:lstStyle/>
          <a:p>
            <a:fld id="{EF892D59-8F09-EF4B-AD6D-DA609442F868}" type="slidenum">
              <a:rPr lang="en-GB" smtClean="0"/>
              <a:pPr/>
              <a:t>21</a:t>
            </a:fld>
            <a:endParaRPr lang="en-GB" dirty="0"/>
          </a:p>
        </p:txBody>
      </p:sp>
      <p:sp>
        <p:nvSpPr>
          <p:cNvPr id="21508" name="TextBox 3"/>
          <p:cNvSpPr txBox="1">
            <a:spLocks noChangeArrowheads="1"/>
          </p:cNvSpPr>
          <p:nvPr/>
        </p:nvSpPr>
        <p:spPr bwMode="auto">
          <a:xfrm>
            <a:off x="1473132" y="3357839"/>
            <a:ext cx="4897495"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&gt;&gt;&gt; </a:t>
            </a:r>
            <a:r>
              <a:rPr lang="en-GB" sz="1600" dirty="0" err="1">
                <a:solidFill>
                  <a:schemeClr val="bg1"/>
                </a:solidFill>
                <a:latin typeface="Consolas" panose="020B0609020204030204" pitchFamily="49" charset="0"/>
              </a:rPr>
              <a:t>fred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&gt;&gt;&gt; del </a:t>
            </a:r>
            <a:r>
              <a:rPr lang="en-GB" sz="1600" dirty="0" err="1">
                <a:solidFill>
                  <a:schemeClr val="bg1"/>
                </a:solidFill>
                <a:latin typeface="Consolas" panose="020B0609020204030204" pitchFamily="49" charset="0"/>
              </a:rPr>
              <a:t>fred</a:t>
            </a:r>
            <a:r>
              <a:rPr lang="en-GB" sz="1600" dirty="0">
                <a:solidFill>
                  <a:schemeClr val="bg1"/>
                </a:solidFill>
                <a:latin typeface="Consolas" panose="020B0609020204030204" pitchFamily="49" charset="0"/>
              </a:rPr>
              <a:t>['dob'] </a:t>
            </a:r>
          </a:p>
          <a:p>
            <a:pPr>
              <a:spcBef>
                <a:spcPct val="0"/>
              </a:spcBef>
            </a:pPr>
            <a:r>
              <a:rPr lang="en-GB" sz="1600" dirty="0">
                <a:solidFill>
                  <a:srgbClr val="FF0000"/>
                </a:solidFill>
                <a:latin typeface="Consolas" panose="020B0609020204030204" pitchFamily="49" charset="0"/>
              </a:rPr>
              <a:t>Traceback (most recent call last):</a:t>
            </a:r>
          </a:p>
          <a:p>
            <a:pPr>
              <a:spcBef>
                <a:spcPct val="0"/>
              </a:spcBef>
            </a:pPr>
            <a:r>
              <a:rPr lang="en-GB" sz="1600" dirty="0">
                <a:solidFill>
                  <a:srgbClr val="FF0000"/>
                </a:solidFill>
                <a:latin typeface="Consolas" panose="020B0609020204030204" pitchFamily="49" charset="0"/>
              </a:rPr>
              <a:t>  File "&lt;pyshell#11&gt;", line 1, in &lt;module&gt;</a:t>
            </a:r>
          </a:p>
          <a:p>
            <a:pPr>
              <a:spcBef>
                <a:spcPct val="0"/>
              </a:spcBef>
            </a:pPr>
            <a:r>
              <a:rPr lang="en-GB" sz="1600" dirty="0">
                <a:solidFill>
                  <a:srgbClr val="FF0000"/>
                </a:solidFill>
                <a:latin typeface="Consolas" panose="020B0609020204030204" pitchFamily="49" charset="0"/>
              </a:rPr>
              <a:t>    del </a:t>
            </a:r>
            <a:r>
              <a:rPr lang="en-GB" sz="1600" dirty="0" err="1">
                <a:solidFill>
                  <a:srgbClr val="FF0000"/>
                </a:solidFill>
                <a:latin typeface="Consolas" panose="020B0609020204030204" pitchFamily="49" charset="0"/>
              </a:rPr>
              <a:t>fred</a:t>
            </a:r>
            <a:r>
              <a:rPr lang="en-GB" sz="1600" dirty="0">
                <a:solidFill>
                  <a:srgbClr val="FF0000"/>
                </a:solidFill>
                <a:latin typeface="Consolas" panose="020B0609020204030204" pitchFamily="49" charset="0"/>
              </a:rPr>
              <a:t>['dob'] </a:t>
            </a:r>
          </a:p>
          <a:p>
            <a:pPr>
              <a:spcBef>
                <a:spcPct val="0"/>
              </a:spcBef>
            </a:pPr>
            <a:r>
              <a:rPr lang="en-GB" sz="1600" dirty="0" err="1">
                <a:solidFill>
                  <a:srgbClr val="FF0000"/>
                </a:solidFill>
                <a:latin typeface="Consolas" panose="020B0609020204030204" pitchFamily="49" charset="0"/>
              </a:rPr>
              <a:t>KeyError</a:t>
            </a:r>
            <a:r>
              <a:rPr lang="en-GB" sz="1600" dirty="0">
                <a:solidFill>
                  <a:srgbClr val="FF0000"/>
                </a:solidFill>
                <a:latin typeface="Consolas" panose="020B0609020204030204" pitchFamily="49" charset="0"/>
              </a:rPr>
              <a:t>: 'dob'</a:t>
            </a:r>
          </a:p>
          <a:p>
            <a:pPr>
              <a:spcBef>
                <a:spcPct val="0"/>
              </a:spcBef>
            </a:pPr>
            <a:r>
              <a:rPr lang="en-GB" sz="1600" dirty="0">
                <a:solidFill>
                  <a:schemeClr val="bg1"/>
                </a:solidFill>
                <a:latin typeface="Consolas" panose="020B0609020204030204" pitchFamily="49" charset="0"/>
              </a:rPr>
              <a:t>&gt;&gt;&gt; fred.pop('dob', False)</a:t>
            </a:r>
          </a:p>
          <a:p>
            <a:pPr>
              <a:spcBef>
                <a:spcPct val="0"/>
              </a:spcBef>
            </a:pPr>
            <a:r>
              <a:rPr lang="en-GB" sz="1600" dirty="0">
                <a:solidFill>
                  <a:schemeClr val="bg1"/>
                </a:solidFill>
                <a:latin typeface="Consolas" panose="020B0609020204030204" pitchFamily="49" charset="0"/>
              </a:rPr>
              <a:t>False</a:t>
            </a:r>
          </a:p>
        </p:txBody>
      </p:sp>
      <p:sp>
        <p:nvSpPr>
          <p:cNvPr id="3" name="Text Box 4">
            <a:extLst>
              <a:ext uri="{FF2B5EF4-FFF2-40B4-BE49-F238E27FC236}">
                <a16:creationId xmlns:a16="http://schemas.microsoft.com/office/drawing/2014/main" id="{515B4319-F869-590E-6B16-F9B00DDF00F2}"/>
              </a:ext>
            </a:extLst>
          </p:cNvPr>
          <p:cNvSpPr txBox="1">
            <a:spLocks noChangeArrowheads="1"/>
          </p:cNvSpPr>
          <p:nvPr/>
        </p:nvSpPr>
        <p:spPr bwMode="auto">
          <a:xfrm>
            <a:off x="1473132" y="2183868"/>
            <a:ext cx="1865029"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del </a:t>
            </a:r>
            <a:r>
              <a:rPr lang="en-GB" sz="1800" dirty="0" err="1">
                <a:solidFill>
                  <a:schemeClr val="bg1"/>
                </a:solidFill>
                <a:latin typeface="Consolas" panose="020B0609020204030204" pitchFamily="49" charset="0"/>
              </a:rPr>
              <a:t>dict</a:t>
            </a:r>
            <a:r>
              <a:rPr lang="en-GB" sz="1800" dirty="0">
                <a:solidFill>
                  <a:schemeClr val="bg1"/>
                </a:solidFill>
                <a:latin typeface="Consolas" panose="020B0609020204030204" pitchFamily="49" charset="0"/>
              </a:rPr>
              <a:t>[key]</a:t>
            </a:r>
          </a:p>
        </p:txBody>
      </p:sp>
      <p:sp>
        <p:nvSpPr>
          <p:cNvPr id="6" name="Text Box 4">
            <a:extLst>
              <a:ext uri="{FF2B5EF4-FFF2-40B4-BE49-F238E27FC236}">
                <a16:creationId xmlns:a16="http://schemas.microsoft.com/office/drawing/2014/main" id="{0757A461-196C-E412-9C81-D6025C69C110}"/>
              </a:ext>
            </a:extLst>
          </p:cNvPr>
          <p:cNvSpPr txBox="1">
            <a:spLocks noChangeArrowheads="1"/>
          </p:cNvSpPr>
          <p:nvPr/>
        </p:nvSpPr>
        <p:spPr bwMode="auto">
          <a:xfrm>
            <a:off x="3632320" y="2183868"/>
            <a:ext cx="3226364"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dict.pop</a:t>
            </a:r>
            <a:r>
              <a:rPr lang="en-GB" sz="1800" dirty="0">
                <a:solidFill>
                  <a:schemeClr val="bg1"/>
                </a:solidFill>
                <a:latin typeface="Consolas" panose="020B0609020204030204" pitchFamily="49" charset="0"/>
              </a:rPr>
              <a:t>(key[, default])</a:t>
            </a:r>
          </a:p>
        </p:txBody>
      </p:sp>
    </p:spTree>
    <p:extLst>
      <p:ext uri="{BB962C8B-B14F-4D97-AF65-F5344CB8AC3E}">
        <p14:creationId xmlns:p14="http://schemas.microsoft.com/office/powerpoint/2010/main" val="155751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C3CEB-6579-CC65-B027-CE07FDEFBF22}"/>
              </a:ext>
            </a:extLst>
          </p:cNvPr>
          <p:cNvSpPr>
            <a:spLocks noGrp="1"/>
          </p:cNvSpPr>
          <p:nvPr>
            <p:ph type="ctrTitle"/>
          </p:nvPr>
        </p:nvSpPr>
        <p:spPr/>
        <p:txBody>
          <a:bodyPr/>
          <a:lstStyle/>
          <a:p>
            <a:r>
              <a:rPr lang="en-GB" dirty="0"/>
              <a:t>Dictionary Methods</a:t>
            </a:r>
          </a:p>
        </p:txBody>
      </p:sp>
      <p:sp>
        <p:nvSpPr>
          <p:cNvPr id="5" name="Text Placeholder 4">
            <a:extLst>
              <a:ext uri="{FF2B5EF4-FFF2-40B4-BE49-F238E27FC236}">
                <a16:creationId xmlns:a16="http://schemas.microsoft.com/office/drawing/2014/main" id="{4031E15D-BBC3-D4F3-D816-AFC4BCC8593F}"/>
              </a:ext>
            </a:extLst>
          </p:cNvPr>
          <p:cNvSpPr>
            <a:spLocks noGrp="1"/>
          </p:cNvSpPr>
          <p:nvPr>
            <p:ph sz="quarter" idx="4"/>
          </p:nvPr>
        </p:nvSpPr>
        <p:spPr/>
        <p:txBody>
          <a:bodyPr/>
          <a:lstStyle/>
          <a:p>
            <a:r>
              <a:rPr lang="en-GB" dirty="0"/>
              <a:t>Dictionary methods</a:t>
            </a:r>
          </a:p>
          <a:p>
            <a:endParaRPr lang="en-GB" dirty="0"/>
          </a:p>
        </p:txBody>
      </p:sp>
      <p:graphicFrame>
        <p:nvGraphicFramePr>
          <p:cNvPr id="940124" name="Group 92"/>
          <p:cNvGraphicFramePr>
            <a:graphicFrameLocks noGrp="1"/>
          </p:cNvGraphicFramePr>
          <p:nvPr>
            <p:extLst>
              <p:ext uri="{D42A27DB-BD31-4B8C-83A1-F6EECF244321}">
                <p14:modId xmlns:p14="http://schemas.microsoft.com/office/powerpoint/2010/main" val="2096343866"/>
              </p:ext>
            </p:extLst>
          </p:nvPr>
        </p:nvGraphicFramePr>
        <p:xfrm>
          <a:off x="1752770" y="1611168"/>
          <a:ext cx="8685880" cy="4495359"/>
        </p:xfrm>
        <a:graphic>
          <a:graphicData uri="http://schemas.openxmlformats.org/drawingml/2006/table">
            <a:tbl>
              <a:tblPr/>
              <a:tblGrid>
                <a:gridCol w="4200039">
                  <a:extLst>
                    <a:ext uri="{9D8B030D-6E8A-4147-A177-3AD203B41FA5}">
                      <a16:colId xmlns:a16="http://schemas.microsoft.com/office/drawing/2014/main" val="20000"/>
                    </a:ext>
                  </a:extLst>
                </a:gridCol>
                <a:gridCol w="4485841">
                  <a:extLst>
                    <a:ext uri="{9D8B030D-6E8A-4147-A177-3AD203B41FA5}">
                      <a16:colId xmlns:a16="http://schemas.microsoft.com/office/drawing/2014/main" val="20001"/>
                    </a:ext>
                  </a:extLst>
                </a:gridCol>
              </a:tblGrid>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.clear</a:t>
                      </a:r>
                      <a:r>
                        <a:rPr kumimoji="0" lang="en-GB" sz="1600" b="0" i="0" u="none" strike="noStrike" cap="none" normalizeH="0" baseline="0" dirty="0">
                          <a:ln>
                            <a:noFill/>
                          </a:ln>
                          <a:solidFill>
                            <a:schemeClr val="tx1"/>
                          </a:solidFill>
                          <a:effectLst/>
                          <a:latin typeface="Courier New"/>
                        </a:rPr>
                        <a:t>()		</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Remove all items from </a:t>
                      </a:r>
                      <a:r>
                        <a:rPr kumimoji="0" lang="en-GB" sz="1600" b="0" i="1" u="none" strike="noStrike" cap="none" normalizeH="0" baseline="0" err="1">
                          <a:ln>
                            <a:noFill/>
                          </a:ln>
                          <a:solidFill>
                            <a:schemeClr val="tx1"/>
                          </a:solidFill>
                          <a:effectLst/>
                          <a:latin typeface="Montserrat"/>
                        </a:rPr>
                        <a:t>dict</a:t>
                      </a:r>
                      <a:endParaRPr kumimoji="0" lang="en-GB" sz="1600" b="1" i="1"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.copy</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0" u="none" strike="noStrike" cap="none" normalizeH="0" baseline="0" dirty="0">
                          <a:ln>
                            <a:noFill/>
                          </a:ln>
                          <a:solidFill>
                            <a:schemeClr val="tx1"/>
                          </a:solidFill>
                          <a:effectLst/>
                          <a:latin typeface="Montserrat"/>
                        </a:rPr>
                        <a:t>Return a copy of </a:t>
                      </a:r>
                      <a:r>
                        <a:rPr kumimoji="0" lang="en-GB" sz="1600" b="0" i="1" u="none" strike="noStrike" cap="none" normalizeH="0" baseline="0" dirty="0" err="1">
                          <a:ln>
                            <a:noFill/>
                          </a:ln>
                          <a:solidFill>
                            <a:schemeClr val="tx1"/>
                          </a:solidFill>
                          <a:effectLst/>
                          <a:latin typeface="Montserrat"/>
                        </a:rPr>
                        <a:t>dict</a:t>
                      </a:r>
                      <a:r>
                        <a:rPr lang="en-GB" sz="1600" b="0" i="0" u="none" strike="noStrike" cap="none" normalizeH="0" baseline="0" dirty="0">
                          <a:ln>
                            <a:noFill/>
                          </a:ln>
                          <a:solidFill>
                            <a:schemeClr val="tx1"/>
                          </a:solidFill>
                          <a:effectLst/>
                          <a:latin typeface="Montserrat"/>
                        </a:rPr>
                        <a:t> </a:t>
                      </a:r>
                      <a:endParaRPr kumimoji="0" lang="en-GB" sz="1600" b="1" i="0" u="none" strike="noStrike" cap="none" normalizeH="0" baseline="0" dirty="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.fromkeys</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err="1">
                          <a:ln>
                            <a:noFill/>
                          </a:ln>
                          <a:solidFill>
                            <a:schemeClr val="tx1"/>
                          </a:solidFill>
                          <a:effectLst/>
                          <a:latin typeface="Courier New"/>
                        </a:rPr>
                        <a:t>seq</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value</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Create a new dictionary from </a:t>
                      </a:r>
                      <a:r>
                        <a:rPr kumimoji="0" lang="en-GB" sz="1600" b="0" i="1" u="none" strike="noStrike" cap="none" normalizeH="0" baseline="0" err="1">
                          <a:ln>
                            <a:noFill/>
                          </a:ln>
                          <a:solidFill>
                            <a:schemeClr val="tx1"/>
                          </a:solidFill>
                          <a:effectLst/>
                          <a:latin typeface="Montserrat"/>
                        </a:rPr>
                        <a:t>seq</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8035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.get</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key</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def</a:t>
                      </a:r>
                      <a:r>
                        <a:rPr kumimoji="0" lang="en-GB" sz="1600" b="0" i="0" u="none" strike="noStrike" cap="none" normalizeH="0" baseline="0" dirty="0">
                          <a:ln>
                            <a:noFill/>
                          </a:ln>
                          <a:solidFill>
                            <a:schemeClr val="tx1"/>
                          </a:solidFill>
                          <a:effectLst/>
                          <a:latin typeface="Courier New"/>
                        </a:rPr>
                        <a:t>ault])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0" u="none" strike="noStrike" cap="none" normalizeH="0" baseline="0" dirty="0">
                          <a:ln>
                            <a:noFill/>
                          </a:ln>
                          <a:solidFill>
                            <a:schemeClr val="tx1"/>
                          </a:solidFill>
                          <a:effectLst/>
                          <a:latin typeface="Montserrat"/>
                        </a:rPr>
                        <a:t>Return the value for </a:t>
                      </a:r>
                      <a:r>
                        <a:rPr kumimoji="0" lang="en-GB" sz="1600" b="0" i="1" u="none" strike="noStrike" cap="none" normalizeH="0" baseline="0" dirty="0">
                          <a:ln>
                            <a:noFill/>
                          </a:ln>
                          <a:solidFill>
                            <a:schemeClr val="tx1"/>
                          </a:solidFill>
                          <a:effectLst/>
                          <a:latin typeface="Montserrat"/>
                        </a:rPr>
                        <a:t>key</a:t>
                      </a:r>
                      <a:r>
                        <a:rPr kumimoji="0" lang="en-GB" sz="1600" b="0" i="0" u="none" strike="noStrike" cap="none" normalizeH="0" baseline="0" dirty="0">
                          <a:ln>
                            <a:noFill/>
                          </a:ln>
                          <a:solidFill>
                            <a:schemeClr val="tx1"/>
                          </a:solidFill>
                          <a:effectLst/>
                          <a:latin typeface="Montserrat"/>
                        </a:rPr>
                        <a:t>, or </a:t>
                      </a:r>
                      <a:r>
                        <a:rPr kumimoji="0" lang="en-GB" sz="1600" b="0" i="1" u="none" strike="noStrike" cap="none" normalizeH="0" baseline="0" dirty="0">
                          <a:ln>
                            <a:noFill/>
                          </a:ln>
                          <a:solidFill>
                            <a:schemeClr val="tx1"/>
                          </a:solidFill>
                          <a:effectLst/>
                          <a:latin typeface="Montserrat"/>
                        </a:rPr>
                        <a:t>default </a:t>
                      </a:r>
                      <a:r>
                        <a:rPr kumimoji="0" lang="en-GB" sz="1600" b="0" i="0" u="none" strike="noStrike" cap="none" normalizeH="0" baseline="0" dirty="0">
                          <a:ln>
                            <a:noFill/>
                          </a:ln>
                          <a:solidFill>
                            <a:schemeClr val="tx1"/>
                          </a:solidFill>
                          <a:effectLst/>
                          <a:latin typeface="Montserrat"/>
                        </a:rPr>
                        <a:t>if it does not exist</a:t>
                      </a:r>
                      <a:r>
                        <a:rPr lang="en-GB" sz="1600" b="0" i="0" u="none" strike="noStrike" cap="none" normalizeH="0" baseline="0" dirty="0">
                          <a:ln>
                            <a:noFill/>
                          </a:ln>
                          <a:solidFill>
                            <a:schemeClr val="tx1"/>
                          </a:solidFill>
                          <a:effectLst/>
                          <a:latin typeface="Montserrat"/>
                        </a:rPr>
                        <a:t> </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urier New"/>
                        </a:rPr>
                        <a:t>dict</a:t>
                      </a:r>
                      <a:r>
                        <a:rPr kumimoji="0" lang="en-GB" sz="1600" b="0" i="0" u="none" strike="noStrike" cap="none" normalizeH="0" baseline="0" dirty="0" err="1">
                          <a:ln>
                            <a:noFill/>
                          </a:ln>
                          <a:solidFill>
                            <a:schemeClr val="tx1"/>
                          </a:solidFill>
                          <a:effectLst/>
                          <a:latin typeface="Courier New"/>
                        </a:rPr>
                        <a:t>.items</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0" u="none" strike="noStrike" cap="none" normalizeH="0" baseline="0" dirty="0">
                          <a:ln>
                            <a:noFill/>
                          </a:ln>
                          <a:solidFill>
                            <a:schemeClr val="tx1"/>
                          </a:solidFill>
                          <a:effectLst/>
                          <a:latin typeface="Montserrat"/>
                        </a:rPr>
                        <a:t>Return a</a:t>
                      </a:r>
                      <a:r>
                        <a:rPr lang="en-GB" sz="1600" b="0" i="0" u="none" strike="noStrike" cap="none" normalizeH="0" baseline="0" dirty="0">
                          <a:ln>
                            <a:noFill/>
                          </a:ln>
                          <a:solidFill>
                            <a:schemeClr val="tx1"/>
                          </a:solidFill>
                          <a:effectLst/>
                          <a:latin typeface="Montserrat"/>
                        </a:rPr>
                        <a:t> </a:t>
                      </a:r>
                      <a:r>
                        <a:rPr kumimoji="0" lang="en-GB" sz="1600" b="0" i="0" u="none" strike="noStrike" cap="none" normalizeH="0" baseline="0" dirty="0">
                          <a:ln>
                            <a:noFill/>
                          </a:ln>
                          <a:solidFill>
                            <a:schemeClr val="tx1"/>
                          </a:solidFill>
                          <a:effectLst/>
                          <a:latin typeface="Montserrat"/>
                        </a:rPr>
                        <a:t> view of the key-value pairs</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4"/>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.keys</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Montserrat"/>
                        </a:rPr>
                        <a:t>Return a view of the keys</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5"/>
                  </a:ext>
                </a:extLst>
              </a:tr>
              <a:tr h="556664">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.pop</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key</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default</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Remove and return </a:t>
                      </a:r>
                      <a:r>
                        <a:rPr kumimoji="0" lang="en-GB" sz="1600" b="0" i="1" u="none" strike="noStrike" cap="none" normalizeH="0" baseline="0" dirty="0">
                          <a:ln>
                            <a:noFill/>
                          </a:ln>
                          <a:solidFill>
                            <a:schemeClr val="tx1"/>
                          </a:solidFill>
                          <a:effectLst/>
                          <a:latin typeface="Montserrat"/>
                        </a:rPr>
                        <a:t>key's </a:t>
                      </a:r>
                      <a:r>
                        <a:rPr kumimoji="0" lang="en-GB" sz="1600" b="0" i="0" u="none" strike="noStrike" cap="none" normalizeH="0" baseline="0" dirty="0">
                          <a:ln>
                            <a:noFill/>
                          </a:ln>
                          <a:solidFill>
                            <a:schemeClr val="tx1"/>
                          </a:solidFill>
                          <a:effectLst/>
                          <a:latin typeface="Montserrat"/>
                        </a:rPr>
                        <a:t>value, else return </a:t>
                      </a:r>
                      <a:r>
                        <a:rPr kumimoji="0" lang="en-GB" sz="1600" b="0" i="1" u="none" strike="noStrike" cap="none" normalizeH="0" baseline="0" dirty="0">
                          <a:ln>
                            <a:noFill/>
                          </a:ln>
                          <a:solidFill>
                            <a:schemeClr val="tx1"/>
                          </a:solidFill>
                          <a:effectLst/>
                          <a:latin typeface="Montserrat"/>
                        </a:rPr>
                        <a:t>default</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6"/>
                  </a:ext>
                </a:extLst>
              </a:tr>
              <a:tr h="32695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.popitem</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Remove the next item from the dictionary</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7"/>
                  </a:ext>
                </a:extLst>
              </a:tr>
              <a:tr h="358052">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.setdefault</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key</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default</a:t>
                      </a:r>
                      <a:r>
                        <a:rPr kumimoji="0" lang="en-GB" sz="1600" b="0" i="0" u="none" strike="noStrike" cap="none" normalizeH="0" baseline="0" dirty="0">
                          <a:ln>
                            <a:noFill/>
                          </a:ln>
                          <a:solidFill>
                            <a:schemeClr val="tx1"/>
                          </a:solidFill>
                          <a:effectLst/>
                          <a:latin typeface="Courier New"/>
                        </a:rPr>
                        <a:t>])</a:t>
                      </a:r>
                      <a:r>
                        <a:rPr lang="en-GB" sz="1600" b="0" i="0" u="none" strike="noStrike" cap="none" normalizeH="0" baseline="0" dirty="0">
                          <a:ln>
                            <a:noFill/>
                          </a:ln>
                          <a:solidFill>
                            <a:schemeClr val="tx1"/>
                          </a:solidFill>
                          <a:effectLst/>
                          <a:latin typeface="Courier New"/>
                        </a:rPr>
                        <a:t> </a:t>
                      </a:r>
                      <a:endParaRPr kumimoji="0" lang="en-GB" sz="1600" b="1" i="0" u="none" strike="noStrike" cap="none" normalizeH="0" baseline="0">
                        <a:ln>
                          <a:noFill/>
                        </a:ln>
                        <a:solidFill>
                          <a:srgbClr val="134183"/>
                        </a:solidFill>
                        <a:effectLst/>
                        <a:latin typeface="Courier New"/>
                      </a:endParaRP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Montserrat"/>
                        </a:rPr>
                        <a:t>Add </a:t>
                      </a:r>
                      <a:r>
                        <a:rPr kumimoji="0" lang="en-GB" sz="1600" b="0" i="1" u="none" strike="noStrike" cap="none" normalizeH="0" baseline="0" dirty="0">
                          <a:ln>
                            <a:noFill/>
                          </a:ln>
                          <a:solidFill>
                            <a:schemeClr val="tx1"/>
                          </a:solidFill>
                          <a:effectLst/>
                          <a:latin typeface="Montserrat"/>
                        </a:rPr>
                        <a:t>key</a:t>
                      </a:r>
                      <a:r>
                        <a:rPr kumimoji="0" lang="en-GB" sz="1600" b="0" i="0" u="none" strike="noStrike" cap="none" normalizeH="0" baseline="0" dirty="0">
                          <a:ln>
                            <a:noFill/>
                          </a:ln>
                          <a:solidFill>
                            <a:schemeClr val="tx1"/>
                          </a:solidFill>
                          <a:effectLst/>
                          <a:latin typeface="Montserrat"/>
                        </a:rPr>
                        <a:t> if it does not already exist</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8"/>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.update</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dictionary</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Merge another dictionary into </a:t>
                      </a:r>
                      <a:r>
                        <a:rPr kumimoji="0" lang="en-GB" sz="1600" b="0" i="1" u="none" strike="noStrike" cap="none" normalizeH="0" baseline="0" dirty="0">
                          <a:ln>
                            <a:noFill/>
                          </a:ln>
                          <a:solidFill>
                            <a:schemeClr val="tx1"/>
                          </a:solidFill>
                          <a:effectLst/>
                          <a:latin typeface="Montserrat"/>
                        </a:rPr>
                        <a:t>dict</a:t>
                      </a:r>
                      <a:r>
                        <a:rPr kumimoji="0" lang="en-GB" sz="1600" b="0" i="0" u="none" strike="noStrike" cap="none" normalizeH="0" baseline="0" dirty="0">
                          <a:ln>
                            <a:noFill/>
                          </a:ln>
                          <a:solidFill>
                            <a:schemeClr val="tx1"/>
                          </a:solidFill>
                          <a:effectLst/>
                          <a:latin typeface="Montserrat"/>
                        </a:rPr>
                        <a:t>.</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9"/>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urier New"/>
                        </a:rPr>
                        <a:t>dict</a:t>
                      </a:r>
                      <a:r>
                        <a:rPr kumimoji="0" lang="en-GB" sz="1600" b="0" i="0" u="none" strike="noStrike" cap="none" normalizeH="0" baseline="0" dirty="0" err="1">
                          <a:ln>
                            <a:noFill/>
                          </a:ln>
                          <a:solidFill>
                            <a:schemeClr val="tx1"/>
                          </a:solidFill>
                          <a:effectLst/>
                          <a:latin typeface="Courier New"/>
                        </a:rPr>
                        <a:t>.values</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Return a view of the values</a:t>
                      </a:r>
                      <a:endParaRPr kumimoji="0" lang="en-GB" sz="1600" b="1" i="0" u="none" strike="noStrike" cap="none" normalizeH="0" baseline="0" dirty="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10"/>
                  </a:ext>
                </a:extLst>
              </a:tr>
            </a:tbl>
          </a:graphicData>
        </a:graphic>
      </p:graphicFrame>
      <p:sp>
        <p:nvSpPr>
          <p:cNvPr id="3" name="Slide Number Placeholder 2">
            <a:extLst>
              <a:ext uri="{FF2B5EF4-FFF2-40B4-BE49-F238E27FC236}">
                <a16:creationId xmlns:a16="http://schemas.microsoft.com/office/drawing/2014/main" id="{1384C422-1F9B-0578-304C-3A915FB931B6}"/>
              </a:ext>
            </a:extLst>
          </p:cNvPr>
          <p:cNvSpPr>
            <a:spLocks noGrp="1"/>
          </p:cNvSpPr>
          <p:nvPr>
            <p:ph type="sldNum" sz="quarter" idx="12"/>
          </p:nvPr>
        </p:nvSpPr>
        <p:spPr/>
        <p:txBody>
          <a:bodyPr/>
          <a:lstStyle/>
          <a:p>
            <a:fld id="{EF892D59-8F09-EF4B-AD6D-DA609442F868}" type="slidenum">
              <a:rPr lang="en-GB" smtClean="0"/>
              <a:pPr/>
              <a:t>22</a:t>
            </a:fld>
            <a:endParaRPr lang="en-GB"/>
          </a:p>
        </p:txBody>
      </p:sp>
    </p:spTree>
    <p:extLst>
      <p:ext uri="{BB962C8B-B14F-4D97-AF65-F5344CB8AC3E}">
        <p14:creationId xmlns:p14="http://schemas.microsoft.com/office/powerpoint/2010/main" val="4197113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p:txBody>
          <a:bodyPr/>
          <a:lstStyle/>
          <a:p>
            <a:pPr eaLnBrk="1" hangingPunct="1"/>
            <a:r>
              <a:rPr lang="en-GB" dirty="0"/>
              <a:t>View objects - examples</a:t>
            </a:r>
          </a:p>
        </p:txBody>
      </p:sp>
      <p:sp>
        <p:nvSpPr>
          <p:cNvPr id="23555" name="Rectangle 6"/>
          <p:cNvSpPr>
            <a:spLocks noGrp="1" noChangeArrowheads="1"/>
          </p:cNvSpPr>
          <p:nvPr>
            <p:ph sz="quarter" idx="4"/>
          </p:nvPr>
        </p:nvSpPr>
        <p:spPr/>
        <p:txBody>
          <a:bodyPr>
            <a:normAutofit lnSpcReduction="10000"/>
          </a:bodyPr>
          <a:lstStyle/>
          <a:p>
            <a:pPr marL="342900" indent="-169863">
              <a:buFont typeface="Arial" panose="020B0604020202020204" pitchFamily="34" charset="0"/>
              <a:buChar char="•"/>
            </a:pPr>
            <a:r>
              <a:rPr lang="en-GB" dirty="0">
                <a:solidFill>
                  <a:schemeClr val="tx1"/>
                </a:solidFill>
              </a:rPr>
              <a:t>May be used in iteration:</a:t>
            </a:r>
          </a:p>
          <a:p>
            <a:endParaRPr lang="en-GB" dirty="0">
              <a:solidFill>
                <a:schemeClr val="tx1"/>
              </a:solidFill>
            </a:endParaRPr>
          </a:p>
          <a:p>
            <a:endParaRPr lang="en-GB" sz="800"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sz="800" dirty="0">
              <a:solidFill>
                <a:schemeClr val="tx1"/>
              </a:solidFill>
            </a:endParaRPr>
          </a:p>
          <a:p>
            <a:endParaRPr lang="en-GB" dirty="0">
              <a:solidFill>
                <a:schemeClr val="tx1"/>
              </a:solidFill>
            </a:endParaRPr>
          </a:p>
          <a:p>
            <a:pPr marL="342900" indent="-169863">
              <a:buFont typeface="Arial" panose="020B0604020202020204" pitchFamily="34" charset="0"/>
              <a:buChar char="•"/>
            </a:pPr>
            <a:r>
              <a:rPr lang="en-GB" dirty="0">
                <a:solidFill>
                  <a:schemeClr val="tx1"/>
                </a:solidFill>
              </a:rPr>
              <a:t>To store as a list:</a:t>
            </a:r>
          </a:p>
          <a:p>
            <a:endParaRPr lang="en-GB" dirty="0">
              <a:solidFill>
                <a:schemeClr val="tx1"/>
              </a:solidFill>
            </a:endParaRPr>
          </a:p>
          <a:p>
            <a:endParaRPr lang="en-GB" sz="800" dirty="0">
              <a:solidFill>
                <a:schemeClr val="tx1"/>
              </a:solidFill>
            </a:endParaRPr>
          </a:p>
          <a:p>
            <a:endParaRPr lang="en-GB" dirty="0">
              <a:solidFill>
                <a:schemeClr val="tx1"/>
              </a:solidFill>
            </a:endParaRPr>
          </a:p>
          <a:p>
            <a:pPr marL="342900" indent="-169863">
              <a:buFont typeface="Arial" panose="020B0604020202020204" pitchFamily="34" charset="0"/>
              <a:buChar char="•"/>
            </a:pPr>
            <a:r>
              <a:rPr lang="en-GB" dirty="0">
                <a:solidFill>
                  <a:schemeClr val="tx1"/>
                </a:solidFill>
              </a:rPr>
              <a:t>In set </a:t>
            </a:r>
            <a:r>
              <a:rPr lang="en-GB" dirty="0"/>
              <a:t>operations:</a:t>
            </a:r>
          </a:p>
        </p:txBody>
      </p:sp>
      <p:sp>
        <p:nvSpPr>
          <p:cNvPr id="23556" name="Text Box 4"/>
          <p:cNvSpPr txBox="1">
            <a:spLocks noChangeArrowheads="1"/>
          </p:cNvSpPr>
          <p:nvPr/>
        </p:nvSpPr>
        <p:spPr bwMode="auto">
          <a:xfrm>
            <a:off x="1225756" y="2019361"/>
            <a:ext cx="5132388" cy="215443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nebula = {'M42':'Orion',</a:t>
            </a:r>
          </a:p>
          <a:p>
            <a:pPr>
              <a:spcBef>
                <a:spcPct val="0"/>
              </a:spcBef>
            </a:pPr>
            <a:r>
              <a:rPr lang="en-GB" sz="1800" dirty="0">
                <a:solidFill>
                  <a:schemeClr val="bg1"/>
                </a:solidFill>
                <a:latin typeface="Consolas" panose="020B0609020204030204" pitchFamily="49" charset="0"/>
              </a:rPr>
              <a:t>          'C33':'Veil',</a:t>
            </a:r>
          </a:p>
          <a:p>
            <a:pPr>
              <a:spcBef>
                <a:spcPct val="0"/>
              </a:spcBef>
            </a:pPr>
            <a:r>
              <a:rPr lang="en-GB" sz="1800" dirty="0">
                <a:solidFill>
                  <a:schemeClr val="bg1"/>
                </a:solidFill>
                <a:latin typeface="Consolas" panose="020B0609020204030204" pitchFamily="49" charset="0"/>
              </a:rPr>
              <a:t>          'M8' :'Lagoon',</a:t>
            </a:r>
          </a:p>
          <a:p>
            <a:pPr>
              <a:spcBef>
                <a:spcPct val="0"/>
              </a:spcBef>
            </a:pPr>
            <a:r>
              <a:rPr lang="en-GB" sz="1800" dirty="0">
                <a:solidFill>
                  <a:schemeClr val="bg1"/>
                </a:solidFill>
                <a:latin typeface="Consolas" panose="020B0609020204030204" pitchFamily="49" charset="0"/>
              </a:rPr>
              <a:t>          'M17':'Swan'</a:t>
            </a:r>
          </a:p>
          <a:p>
            <a:pPr>
              <a:spcBef>
                <a:spcPct val="0"/>
              </a:spcBef>
            </a:pP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kv</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nebula.items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kv</a:t>
            </a:r>
            <a:r>
              <a:rPr lang="en-GB" sz="1800" dirty="0">
                <a:solidFill>
                  <a:schemeClr val="bg1"/>
                </a:solidFill>
                <a:latin typeface="Consolas" panose="020B0609020204030204" pitchFamily="49" charset="0"/>
              </a:rPr>
              <a:t>)</a:t>
            </a:r>
          </a:p>
        </p:txBody>
      </p:sp>
      <p:sp>
        <p:nvSpPr>
          <p:cNvPr id="23557" name="Text Box 5"/>
          <p:cNvSpPr txBox="1">
            <a:spLocks noChangeArrowheads="1"/>
          </p:cNvSpPr>
          <p:nvPr/>
        </p:nvSpPr>
        <p:spPr bwMode="auto">
          <a:xfrm>
            <a:off x="5536847" y="3307682"/>
            <a:ext cx="2651125" cy="120015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('M42', 'Orion')</a:t>
            </a:r>
          </a:p>
          <a:p>
            <a:pPr>
              <a:spcBef>
                <a:spcPct val="0"/>
              </a:spcBef>
            </a:pPr>
            <a:r>
              <a:rPr lang="en-GB" sz="1800" dirty="0">
                <a:latin typeface="Consolas" panose="020B0609020204030204" pitchFamily="49" charset="0"/>
              </a:rPr>
              <a:t>('M17', 'Swan')</a:t>
            </a:r>
          </a:p>
          <a:p>
            <a:pPr>
              <a:spcBef>
                <a:spcPct val="0"/>
              </a:spcBef>
            </a:pPr>
            <a:r>
              <a:rPr lang="en-GB" sz="1800" dirty="0">
                <a:latin typeface="Consolas" panose="020B0609020204030204" pitchFamily="49" charset="0"/>
              </a:rPr>
              <a:t>('M8', 'Lagoon')</a:t>
            </a:r>
          </a:p>
          <a:p>
            <a:pPr>
              <a:spcBef>
                <a:spcPct val="0"/>
              </a:spcBef>
            </a:pPr>
            <a:r>
              <a:rPr lang="en-GB" sz="1800" dirty="0">
                <a:latin typeface="Consolas" panose="020B0609020204030204" pitchFamily="49" charset="0"/>
              </a:rPr>
              <a:t>('C33', 'Veil')</a:t>
            </a:r>
          </a:p>
        </p:txBody>
      </p:sp>
      <p:sp>
        <p:nvSpPr>
          <p:cNvPr id="23558" name="Text Box 7"/>
          <p:cNvSpPr txBox="1">
            <a:spLocks noChangeArrowheads="1"/>
          </p:cNvSpPr>
          <p:nvPr/>
        </p:nvSpPr>
        <p:spPr bwMode="auto">
          <a:xfrm>
            <a:off x="1225756" y="4597765"/>
            <a:ext cx="5294313"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lkeys</a:t>
            </a:r>
            <a:r>
              <a:rPr lang="en-GB" sz="1800" dirty="0">
                <a:solidFill>
                  <a:schemeClr val="bg1"/>
                </a:solidFill>
                <a:latin typeface="Consolas" panose="020B0609020204030204" pitchFamily="49" charset="0"/>
              </a:rPr>
              <a:t> = list(</a:t>
            </a:r>
            <a:r>
              <a:rPr lang="en-GB" sz="1800" dirty="0" err="1">
                <a:solidFill>
                  <a:schemeClr val="bg1"/>
                </a:solidFill>
                <a:latin typeface="Consolas" panose="020B0609020204030204" pitchFamily="49" charset="0"/>
              </a:rPr>
              <a:t>nebula.keys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lkeys</a:t>
            </a:r>
            <a:r>
              <a:rPr lang="en-GB" sz="1800" dirty="0">
                <a:solidFill>
                  <a:schemeClr val="bg1"/>
                </a:solidFill>
                <a:latin typeface="Consolas" panose="020B0609020204030204" pitchFamily="49" charset="0"/>
              </a:rPr>
              <a:t>)</a:t>
            </a:r>
          </a:p>
        </p:txBody>
      </p:sp>
      <p:sp>
        <p:nvSpPr>
          <p:cNvPr id="23560" name="Text Box 9"/>
          <p:cNvSpPr txBox="1">
            <a:spLocks noChangeArrowheads="1"/>
          </p:cNvSpPr>
          <p:nvPr/>
        </p:nvSpPr>
        <p:spPr bwMode="auto">
          <a:xfrm>
            <a:off x="5536847" y="5033650"/>
            <a:ext cx="3603872"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['M42', 'M17', 'M8', 'C33']</a:t>
            </a:r>
          </a:p>
        </p:txBody>
      </p:sp>
      <p:sp>
        <p:nvSpPr>
          <p:cNvPr id="23559" name="Text Box 8"/>
          <p:cNvSpPr txBox="1">
            <a:spLocks noChangeArrowheads="1"/>
          </p:cNvSpPr>
          <p:nvPr/>
        </p:nvSpPr>
        <p:spPr bwMode="auto">
          <a:xfrm>
            <a:off x="1225756" y="5774276"/>
            <a:ext cx="4870244"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jelly = </a:t>
            </a:r>
            <a:r>
              <a:rPr lang="en-GB" sz="1800" dirty="0" err="1">
                <a:solidFill>
                  <a:schemeClr val="bg1"/>
                </a:solidFill>
                <a:latin typeface="Consolas" panose="020B0609020204030204" pitchFamily="49" charset="0"/>
              </a:rPr>
              <a:t>nebula.keys</a:t>
            </a:r>
            <a:r>
              <a:rPr lang="en-GB" sz="1800" dirty="0">
                <a:solidFill>
                  <a:schemeClr val="bg1"/>
                </a:solidFill>
                <a:latin typeface="Consolas" panose="020B0609020204030204" pitchFamily="49" charset="0"/>
              </a:rPr>
              <a:t>() | {'M37', 'M5'}</a:t>
            </a:r>
          </a:p>
          <a:p>
            <a:pPr>
              <a:spcBef>
                <a:spcPct val="0"/>
              </a:spcBef>
            </a:pPr>
            <a:r>
              <a:rPr lang="en-GB" sz="1800" dirty="0">
                <a:solidFill>
                  <a:schemeClr val="bg1"/>
                </a:solidFill>
                <a:latin typeface="Consolas" panose="020B0609020204030204" pitchFamily="49" charset="0"/>
              </a:rPr>
              <a:t>print(jelly)</a:t>
            </a:r>
          </a:p>
        </p:txBody>
      </p:sp>
      <p:sp>
        <p:nvSpPr>
          <p:cNvPr id="23561" name="Text Box 10"/>
          <p:cNvSpPr txBox="1">
            <a:spLocks noChangeArrowheads="1"/>
          </p:cNvSpPr>
          <p:nvPr/>
        </p:nvSpPr>
        <p:spPr bwMode="auto">
          <a:xfrm>
            <a:off x="5536847" y="6174381"/>
            <a:ext cx="5250155"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{'M5', 'M37', 'M17', 'M42', 'M8', 'C33'}</a:t>
            </a:r>
          </a:p>
        </p:txBody>
      </p:sp>
      <p:sp>
        <p:nvSpPr>
          <p:cNvPr id="2" name="Slide Number Placeholder 1">
            <a:extLst>
              <a:ext uri="{FF2B5EF4-FFF2-40B4-BE49-F238E27FC236}">
                <a16:creationId xmlns:a16="http://schemas.microsoft.com/office/drawing/2014/main" id="{ACDB2016-FB48-D5B1-7183-04074FB63D5F}"/>
              </a:ext>
            </a:extLst>
          </p:cNvPr>
          <p:cNvSpPr>
            <a:spLocks noGrp="1"/>
          </p:cNvSpPr>
          <p:nvPr>
            <p:ph type="sldNum" sz="quarter" idx="12"/>
          </p:nvPr>
        </p:nvSpPr>
        <p:spPr/>
        <p:txBody>
          <a:bodyPr/>
          <a:lstStyle/>
          <a:p>
            <a:fld id="{EF892D59-8F09-EF4B-AD6D-DA609442F868}" type="slidenum">
              <a:rPr lang="en-GB" smtClean="0"/>
              <a:pPr/>
              <a:t>23</a:t>
            </a:fld>
            <a:endParaRPr lang="en-GB" dirty="0"/>
          </a:p>
        </p:txBody>
      </p:sp>
    </p:spTree>
    <p:extLst>
      <p:ext uri="{BB962C8B-B14F-4D97-AF65-F5344CB8AC3E}">
        <p14:creationId xmlns:p14="http://schemas.microsoft.com/office/powerpoint/2010/main" val="303402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one of the following is true of Python lists?</a:t>
            </a:r>
          </a:p>
          <a:p>
            <a:pPr marL="538163" indent="-274638">
              <a:buFont typeface="+mj-lt"/>
              <a:buAutoNum type="alphaLcPeriod"/>
            </a:pPr>
            <a:r>
              <a:rPr lang="en-GB" dirty="0"/>
              <a:t>These represent the same list:</a:t>
            </a:r>
          </a:p>
          <a:p>
            <a:pPr marL="809625" indent="-274638"/>
            <a:r>
              <a:rPr lang="en-GB" dirty="0"/>
              <a:t>['a', 'b', 'c']</a:t>
            </a:r>
          </a:p>
          <a:p>
            <a:pPr marL="809625" indent="-274638"/>
            <a:r>
              <a:rPr lang="en-GB" dirty="0"/>
              <a:t>['c', 'a', 'b']</a:t>
            </a:r>
          </a:p>
          <a:p>
            <a:pPr marL="538163" lvl="0" indent="-274638">
              <a:buFont typeface="+mj-lt"/>
              <a:buAutoNum type="alphaLcPeriod" startAt="2"/>
            </a:pPr>
            <a:r>
              <a:rPr lang="en-GB" dirty="0"/>
              <a:t>All elements in a list must be of the same type</a:t>
            </a:r>
          </a:p>
          <a:p>
            <a:pPr marL="538163" lvl="0" indent="-274638">
              <a:buFont typeface="+mj-lt"/>
              <a:buAutoNum type="alphaLcPeriod" startAt="2"/>
            </a:pPr>
            <a:r>
              <a:rPr lang="en-GB" dirty="0"/>
              <a:t>A list may contain any type of object except another list</a:t>
            </a:r>
          </a:p>
          <a:p>
            <a:pPr marL="538163" lvl="0" indent="-274638">
              <a:buFont typeface="+mj-lt"/>
              <a:buAutoNum type="alphaLcPeriod" startAt="2"/>
            </a:pPr>
            <a:r>
              <a:rPr lang="en-GB" dirty="0"/>
              <a:t>A given object may appear in a list more than once</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342900" indent="-342900">
              <a:buFont typeface="+mj-lt"/>
              <a:buAutoNum type="arabicPeriod" startAt="2"/>
            </a:pPr>
            <a:r>
              <a:rPr lang="en-GB" b="1" dirty="0"/>
              <a:t>Suppose you have the following tuple definition:</a:t>
            </a:r>
          </a:p>
          <a:p>
            <a:pPr marL="358775"/>
            <a:r>
              <a:rPr lang="en-GB" dirty="0">
                <a:latin typeface="Lucida Console" panose="020B0609040504020204" pitchFamily="49" charset="0"/>
              </a:rPr>
              <a:t>phonetics = ('alpha', 'bravo', </a:t>
            </a:r>
            <a:r>
              <a:rPr lang="en-GB" dirty="0" err="1">
                <a:latin typeface="Lucida Console" panose="020B0609040504020204" pitchFamily="49" charset="0"/>
              </a:rPr>
              <a:t>charlie</a:t>
            </a:r>
            <a:r>
              <a:rPr lang="en-GB" dirty="0">
                <a:latin typeface="Lucida Console" panose="020B0609040504020204" pitchFamily="49" charset="0"/>
              </a:rPr>
              <a:t>)</a:t>
            </a:r>
          </a:p>
          <a:p>
            <a:pPr marL="358775"/>
            <a:r>
              <a:rPr lang="en-GB" b="1" dirty="0"/>
              <a:t>Which one of the following statements replaces the second element ('bravo') with the string 'tango':</a:t>
            </a:r>
          </a:p>
          <a:p>
            <a:pPr marL="263525" indent="-263525">
              <a:buFont typeface="+mj-lt"/>
              <a:buAutoNum type="alphaLcPeriod" startAt="2"/>
            </a:pPr>
            <a:endParaRPr lang="en-GB" b="1" dirty="0"/>
          </a:p>
          <a:p>
            <a:pPr marL="717550" indent="-342900">
              <a:buFont typeface="+mj-lt"/>
              <a:buAutoNum type="alphaLcPeriod"/>
            </a:pPr>
            <a:r>
              <a:rPr lang="en-GB" dirty="0"/>
              <a:t>It’s a trick question—tuples can’t be modified.</a:t>
            </a:r>
          </a:p>
          <a:p>
            <a:pPr marL="717550" indent="-342900">
              <a:buFont typeface="+mj-lt"/>
              <a:buAutoNum type="alphaLcPeriod"/>
            </a:pPr>
            <a:r>
              <a:rPr lang="en-GB" dirty="0"/>
              <a:t>phonetics[1:1] = 'tango'</a:t>
            </a:r>
          </a:p>
          <a:p>
            <a:pPr marL="717550" indent="-342900">
              <a:buFont typeface="+mj-lt"/>
              <a:buAutoNum type="alphaLcPeriod"/>
            </a:pPr>
            <a:r>
              <a:rPr lang="en-GB" dirty="0"/>
              <a:t>phonetics[1] = 'tango'</a:t>
            </a:r>
          </a:p>
          <a:p>
            <a:pPr marL="717550" indent="-342900">
              <a:buFont typeface="+mj-lt"/>
              <a:buAutoNum type="alphaLcPeriod"/>
            </a:pPr>
            <a:r>
              <a:rPr lang="en-GB" dirty="0"/>
              <a:t>phonetics(1) = 'tango'</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025B-00FF-5025-6D43-661225E08B59}"/>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31141FCF-2F31-6967-8F2A-95B58CDD38D9}"/>
              </a:ext>
            </a:extLst>
          </p:cNvPr>
          <p:cNvSpPr>
            <a:spLocks noGrp="1"/>
          </p:cNvSpPr>
          <p:nvPr>
            <p:ph type="body" sz="quarter" idx="13"/>
          </p:nvPr>
        </p:nvSpPr>
        <p:spPr/>
        <p:txBody>
          <a:bodyPr/>
          <a:lstStyle/>
          <a:p>
            <a:r>
              <a:rPr lang="en-GB" b="1" dirty="0"/>
              <a:t>3. Which one of the following is true of Python dictionaries:</a:t>
            </a:r>
          </a:p>
          <a:p>
            <a:r>
              <a:rPr lang="en-GB" dirty="0"/>
              <a:t> </a:t>
            </a:r>
          </a:p>
          <a:p>
            <a:pPr marL="717550" lvl="0" indent="-342900">
              <a:buFont typeface="+mj-lt"/>
              <a:buAutoNum type="alphaLcPeriod"/>
            </a:pPr>
            <a:r>
              <a:rPr lang="en-GB" dirty="0"/>
              <a:t>Items are accessed by their position in a dictionary.</a:t>
            </a:r>
          </a:p>
          <a:p>
            <a:pPr marL="717550" lvl="0" indent="-342900">
              <a:buFont typeface="+mj-lt"/>
              <a:buAutoNum type="alphaLcPeriod"/>
            </a:pPr>
            <a:r>
              <a:rPr lang="en-GB" dirty="0"/>
              <a:t>All the keys in a dictionary must be of the same type.</a:t>
            </a:r>
          </a:p>
          <a:p>
            <a:pPr marL="717550" lvl="0" indent="-342900">
              <a:buFont typeface="+mj-lt"/>
              <a:buAutoNum type="alphaLcPeriod"/>
            </a:pPr>
            <a:r>
              <a:rPr lang="en-GB" dirty="0"/>
              <a:t>A dictionary can contain any object type except another dictionary.</a:t>
            </a:r>
          </a:p>
          <a:p>
            <a:pPr marL="717550" lvl="0" indent="-342900">
              <a:buFont typeface="+mj-lt"/>
              <a:buAutoNum type="alphaLcPeriod"/>
            </a:pPr>
            <a:r>
              <a:rPr lang="en-GB" dirty="0"/>
              <a:t>Dictionaries are mutable.</a:t>
            </a:r>
          </a:p>
          <a:p>
            <a:endParaRPr lang="en-GB" dirty="0"/>
          </a:p>
        </p:txBody>
      </p:sp>
    </p:spTree>
    <p:extLst>
      <p:ext uri="{BB962C8B-B14F-4D97-AF65-F5344CB8AC3E}">
        <p14:creationId xmlns:p14="http://schemas.microsoft.com/office/powerpoint/2010/main" val="105624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95AF1-AE9B-B384-FF3B-A8DCDFBD0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EC15A-8A8C-2FCD-D96F-2075C487320F}"/>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F235014-8BD2-F8EC-1931-8F6D3FD4C35A}"/>
              </a:ext>
            </a:extLst>
          </p:cNvPr>
          <p:cNvSpPr>
            <a:spLocks noGrp="1"/>
          </p:cNvSpPr>
          <p:nvPr>
            <p:ph type="body" sz="quarter" idx="13"/>
          </p:nvPr>
        </p:nvSpPr>
        <p:spPr>
          <a:xfrm>
            <a:off x="443921" y="1398297"/>
            <a:ext cx="6679721" cy="4061405"/>
          </a:xfrm>
        </p:spPr>
        <p:txBody>
          <a:bodyPr/>
          <a:lstStyle/>
          <a:p>
            <a:r>
              <a:rPr lang="en-GB" sz="1600" b="1" dirty="0"/>
              <a:t>4. Given the </a:t>
            </a:r>
            <a:r>
              <a:rPr lang="en-GB" sz="1600" b="1" dirty="0" err="1"/>
              <a:t>mydict</a:t>
            </a:r>
            <a:r>
              <a:rPr lang="en-GB" sz="1600" b="1" dirty="0"/>
              <a:t> dictionary requirement below:</a:t>
            </a:r>
          </a:p>
          <a:p>
            <a:endParaRPr lang="en-GB" sz="1600" b="1" dirty="0"/>
          </a:p>
          <a:p>
            <a:endParaRPr lang="en-GB" sz="1600" b="1" dirty="0"/>
          </a:p>
          <a:p>
            <a:endParaRPr lang="en-GB" sz="1600" b="1" dirty="0"/>
          </a:p>
          <a:p>
            <a:r>
              <a:rPr lang="en-GB" sz="1600" b="1" dirty="0"/>
              <a:t>Which one of the following is not a valid way to define this dictionary in Python:</a:t>
            </a:r>
          </a:p>
          <a:p>
            <a:r>
              <a:rPr lang="en-GB" dirty="0"/>
              <a:t> </a:t>
            </a:r>
          </a:p>
        </p:txBody>
      </p:sp>
      <p:graphicFrame>
        <p:nvGraphicFramePr>
          <p:cNvPr id="4" name="Table 3">
            <a:extLst>
              <a:ext uri="{FF2B5EF4-FFF2-40B4-BE49-F238E27FC236}">
                <a16:creationId xmlns:a16="http://schemas.microsoft.com/office/drawing/2014/main" id="{39761002-D1A9-A17D-0073-E400D2BD6280}"/>
              </a:ext>
            </a:extLst>
          </p:cNvPr>
          <p:cNvGraphicFramePr>
            <a:graphicFrameLocks noGrp="1"/>
          </p:cNvGraphicFramePr>
          <p:nvPr>
            <p:extLst>
              <p:ext uri="{D42A27DB-BD31-4B8C-83A1-F6EECF244321}">
                <p14:modId xmlns:p14="http://schemas.microsoft.com/office/powerpoint/2010/main" val="1932413803"/>
              </p:ext>
            </p:extLst>
          </p:nvPr>
        </p:nvGraphicFramePr>
        <p:xfrm>
          <a:off x="825885" y="1794389"/>
          <a:ext cx="5725160" cy="1066800"/>
        </p:xfrm>
        <a:graphic>
          <a:graphicData uri="http://schemas.openxmlformats.org/drawingml/2006/table">
            <a:tbl>
              <a:tblPr firstRow="1" firstCol="1" bandRow="1"/>
              <a:tblGrid>
                <a:gridCol w="2862580">
                  <a:extLst>
                    <a:ext uri="{9D8B030D-6E8A-4147-A177-3AD203B41FA5}">
                      <a16:colId xmlns:a16="http://schemas.microsoft.com/office/drawing/2014/main" val="2097246349"/>
                    </a:ext>
                  </a:extLst>
                </a:gridCol>
                <a:gridCol w="2862580">
                  <a:extLst>
                    <a:ext uri="{9D8B030D-6E8A-4147-A177-3AD203B41FA5}">
                      <a16:colId xmlns:a16="http://schemas.microsoft.com/office/drawing/2014/main" val="183072921"/>
                    </a:ext>
                  </a:extLst>
                </a:gridCol>
              </a:tblGrid>
              <a:tr h="0">
                <a:tc gridSpan="2">
                  <a:txBody>
                    <a:bodyPr/>
                    <a:lstStyle/>
                    <a:p>
                      <a:pPr>
                        <a:buNone/>
                      </a:pPr>
                      <a:r>
                        <a:rPr lang="en-GB" sz="1400" b="1" dirty="0" err="1">
                          <a:effectLst/>
                          <a:latin typeface="Calibri" panose="020F0502020204030204" pitchFamily="34" charset="0"/>
                          <a:ea typeface="Times New Roman" panose="02020603050405020304" pitchFamily="18" charset="0"/>
                          <a:cs typeface="Times New Roman" panose="02020603050405020304" pitchFamily="18" charset="0"/>
                        </a:rPr>
                        <a:t>mydict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GB"/>
                    </a:p>
                  </a:txBody>
                  <a:tcPr/>
                </a:tc>
                <a:extLst>
                  <a:ext uri="{0D108BD9-81ED-4DB2-BD59-A6C34878D82A}">
                    <a16:rowId xmlns:a16="http://schemas.microsoft.com/office/drawing/2014/main" val="3652154299"/>
                  </a:ext>
                </a:extLst>
              </a:tr>
              <a:tr h="0">
                <a:tc>
                  <a:txBody>
                    <a:bodyPr/>
                    <a:lstStyle/>
                    <a:p>
                      <a:pPr>
                        <a:buNone/>
                      </a:pPr>
                      <a:r>
                        <a:rPr lang="en-GB" sz="1400" b="1">
                          <a:effectLst/>
                          <a:latin typeface="Calibri" panose="020F0502020204030204" pitchFamily="34" charset="0"/>
                          <a:ea typeface="Times New Roman" panose="02020603050405020304" pitchFamily="18" charset="0"/>
                          <a:cs typeface="Times New Roman" panose="02020603050405020304" pitchFamily="18" charset="0"/>
                        </a:rPr>
                        <a:t>key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b="1" dirty="0">
                          <a:effectLst/>
                          <a:latin typeface="Calibri" panose="020F0502020204030204" pitchFamily="34" charset="0"/>
                          <a:ea typeface="Times New Roman" panose="02020603050405020304" pitchFamily="18" charset="0"/>
                          <a:cs typeface="Times New Roman" panose="02020603050405020304" pitchFamily="18" charset="0"/>
                        </a:rPr>
                        <a:t>value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4760029"/>
                  </a:ext>
                </a:extLst>
              </a:tr>
              <a:tr h="0">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'alpha'</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10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4192168"/>
                  </a:ext>
                </a:extLst>
              </a:tr>
              <a:tr h="0">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'bravo'</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20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8534230"/>
                  </a:ext>
                </a:extLst>
              </a:tr>
              <a:tr h="0">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'Charlie'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30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1080219"/>
                  </a:ext>
                </a:extLst>
              </a:tr>
            </a:tbl>
          </a:graphicData>
        </a:graphic>
      </p:graphicFrame>
      <p:sp>
        <p:nvSpPr>
          <p:cNvPr id="7" name="TextBox 6">
            <a:extLst>
              <a:ext uri="{FF2B5EF4-FFF2-40B4-BE49-F238E27FC236}">
                <a16:creationId xmlns:a16="http://schemas.microsoft.com/office/drawing/2014/main" id="{FE8F7267-C4AB-DE0C-7094-17169C2122FA}"/>
              </a:ext>
            </a:extLst>
          </p:cNvPr>
          <p:cNvSpPr txBox="1"/>
          <p:nvPr/>
        </p:nvSpPr>
        <p:spPr>
          <a:xfrm>
            <a:off x="443921" y="3672138"/>
            <a:ext cx="2566686" cy="2308324"/>
          </a:xfrm>
          <a:prstGeom prst="rect">
            <a:avLst/>
          </a:prstGeom>
          <a:noFill/>
        </p:spPr>
        <p:txBody>
          <a:bodyPr wrap="square">
            <a:spAutoFit/>
          </a:bodyPr>
          <a:lstStyle/>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['alpha'] = 10</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['bravo'] = 20</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c.</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('alpha', 10),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('bravo', 20),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p>
        </p:txBody>
      </p:sp>
      <p:sp>
        <p:nvSpPr>
          <p:cNvPr id="9" name="TextBox 8">
            <a:extLst>
              <a:ext uri="{FF2B5EF4-FFF2-40B4-BE49-F238E27FC236}">
                <a16:creationId xmlns:a16="http://schemas.microsoft.com/office/drawing/2014/main" id="{19DDBAB8-0187-4C63-5449-8C181EED6767}"/>
              </a:ext>
            </a:extLst>
          </p:cNvPr>
          <p:cNvSpPr txBox="1"/>
          <p:nvPr/>
        </p:nvSpPr>
        <p:spPr>
          <a:xfrm>
            <a:off x="3010607" y="3672138"/>
            <a:ext cx="4856544" cy="1754326"/>
          </a:xfrm>
          <a:prstGeom prst="rect">
            <a:avLst/>
          </a:prstGeom>
          <a:noFill/>
        </p:spPr>
        <p:txBody>
          <a:bodyPr wrap="square">
            <a:spAutoFit/>
          </a:bodyPr>
          <a:lstStyle/>
          <a:p>
            <a:pPr>
              <a:buNone/>
            </a:pPr>
            <a:r>
              <a:rPr lang="en-GB" sz="1200" dirty="0">
                <a:latin typeface="Lucida Console" panose="020B0609040504020204" pitchFamily="49" charset="0"/>
                <a:ea typeface="Calibri" panose="020F0502020204030204" pitchFamily="34" charset="0"/>
                <a:cs typeface="Times New Roman" panose="02020603050405020304" pitchFamily="18" charset="0"/>
              </a:rPr>
              <a:t>b.</a:t>
            </a:r>
            <a:endParaRPr lang="en-GB" sz="1200" dirty="0">
              <a:effectLst/>
              <a:latin typeface="Lucida Console" panose="020B0609040504020204" pitchFamily="49" charset="0"/>
              <a:ea typeface="Calibri" panose="020F0502020204030204" pitchFamily="34" charset="0"/>
              <a:cs typeface="Times New Roman" panose="02020603050405020304" pitchFamily="18" charset="0"/>
            </a:endParaRP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{'alpha': 10, 'bravo': 20,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d.</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('alpha', 10),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('bravo', 20),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2060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1E62C3-F5DF-67B5-9A5C-41384C584DB3}"/>
              </a:ext>
            </a:extLst>
          </p:cNvPr>
          <p:cNvSpPr>
            <a:spLocks noGrp="1"/>
          </p:cNvSpPr>
          <p:nvPr>
            <p:ph type="ctrTitle"/>
          </p:nvPr>
        </p:nvSpPr>
        <p:spPr/>
        <p:txBody>
          <a:bodyPr/>
          <a:lstStyle/>
          <a:p>
            <a:r>
              <a:rPr lang="en-GB" dirty="0"/>
              <a:t>Summary</a:t>
            </a:r>
          </a:p>
        </p:txBody>
      </p:sp>
      <p:sp>
        <p:nvSpPr>
          <p:cNvPr id="6" name="Text Placeholder 5">
            <a:extLst>
              <a:ext uri="{FF2B5EF4-FFF2-40B4-BE49-F238E27FC236}">
                <a16:creationId xmlns:a16="http://schemas.microsoft.com/office/drawing/2014/main" id="{2D118F37-33B5-CC8E-CDBB-ED2F1030A5CD}"/>
              </a:ext>
            </a:extLst>
          </p:cNvPr>
          <p:cNvSpPr>
            <a:spLocks noGrp="1"/>
          </p:cNvSpPr>
          <p:nvPr>
            <p:ph type="body" sz="quarter" idx="13"/>
          </p:nvPr>
        </p:nvSpPr>
        <p:spPr>
          <a:xfrm>
            <a:off x="443921" y="1733108"/>
            <a:ext cx="6679721" cy="4326729"/>
          </a:xfrm>
        </p:spPr>
        <p:txBody>
          <a:bodyPr>
            <a:noAutofit/>
          </a:bodyPr>
          <a:lstStyle/>
          <a:p>
            <a:r>
              <a:rPr lang="en-GB" b="1" dirty="0">
                <a:latin typeface="Montserrat"/>
              </a:rPr>
              <a:t>Collections can store multiple objects.</a:t>
            </a:r>
            <a:endParaRPr lang="en-US" dirty="0">
              <a:latin typeface="Montserrat"/>
            </a:endParaRPr>
          </a:p>
          <a:p>
            <a:r>
              <a:rPr lang="en-GB" b="1" dirty="0">
                <a:latin typeface="Montserrat"/>
              </a:rPr>
              <a:t>Lists and tuples are like arrays in other languages:</a:t>
            </a:r>
          </a:p>
          <a:p>
            <a:pPr marL="457200" indent="-228600">
              <a:buChar char="•"/>
            </a:pPr>
            <a:r>
              <a:rPr lang="en-GB" dirty="0">
                <a:latin typeface="Montserrat"/>
              </a:rPr>
              <a:t>Lists are mutable &amp; Tuples are immutable.</a:t>
            </a:r>
          </a:p>
          <a:p>
            <a:pPr marL="457200" indent="-228600">
              <a:buSzPct val="114999"/>
              <a:buChar char="•"/>
            </a:pPr>
            <a:r>
              <a:rPr lang="en-GB" dirty="0">
                <a:latin typeface="Montserrat"/>
              </a:rPr>
              <a:t>Both can be indexed and sliced [start:end+1].</a:t>
            </a:r>
          </a:p>
          <a:p>
            <a:r>
              <a:rPr lang="en-GB" b="1" dirty="0">
                <a:latin typeface="Montserrat"/>
              </a:rPr>
              <a:t>Dictionaries are like associative arrays:</a:t>
            </a:r>
            <a:endParaRPr lang="en-GB" b="1" dirty="0"/>
          </a:p>
          <a:p>
            <a:pPr marL="457200" indent="-228600">
              <a:buSzPct val="114999"/>
              <a:buFont typeface="Arial" panose="020B0604020202020204" pitchFamily="34" charset="0"/>
              <a:buChar char="•"/>
            </a:pPr>
            <a:r>
              <a:rPr lang="en-GB" dirty="0">
                <a:latin typeface="Montserrat"/>
              </a:rPr>
              <a:t>Mutable &amp; accessed by a unique key.</a:t>
            </a:r>
          </a:p>
          <a:p>
            <a:pPr marL="457200" indent="-228600">
              <a:buChar char="•"/>
            </a:pPr>
            <a:r>
              <a:rPr lang="en-GB" dirty="0">
                <a:latin typeface="Montserrat"/>
              </a:rPr>
              <a:t>Ordered (in insertion order) from Python 3.6.</a:t>
            </a:r>
            <a:endParaRPr lang="en-GB" dirty="0"/>
          </a:p>
          <a:p>
            <a:pPr marL="114300" indent="-171450">
              <a:buSzPct val="114999"/>
            </a:pPr>
            <a:r>
              <a:rPr lang="en-GB" b="1" dirty="0">
                <a:latin typeface="Montserrat"/>
              </a:rPr>
              <a:t>Sets are like a special version of dictionaries:</a:t>
            </a:r>
            <a:endParaRPr lang="en-GB" b="1" dirty="0"/>
          </a:p>
          <a:p>
            <a:pPr marL="457200" indent="-228600">
              <a:buFont typeface="Arial" panose="020B0604020202020204" pitchFamily="34" charset="0"/>
              <a:buChar char="•"/>
            </a:pPr>
            <a:r>
              <a:rPr lang="en-GB" dirty="0">
                <a:latin typeface="Montserrat"/>
              </a:rPr>
              <a:t>Mutable, unordered &amp; can be combined with other sets.</a:t>
            </a:r>
          </a:p>
          <a:p>
            <a:pPr marL="457200" indent="-228600">
              <a:buChar char="•"/>
            </a:pPr>
            <a:r>
              <a:rPr lang="en-GB" dirty="0">
                <a:latin typeface="Montserrat"/>
              </a:rPr>
              <a:t>They do not have keys but objects are unique.</a:t>
            </a:r>
            <a:endParaRPr lang="en-GB" dirty="0"/>
          </a:p>
          <a:p>
            <a:pPr marL="342900" indent="-342900">
              <a:buChar char="•"/>
            </a:pPr>
            <a:endParaRPr lang="en-GB" dirty="0"/>
          </a:p>
          <a:p>
            <a:endParaRPr lang="en-GB" dirty="0"/>
          </a:p>
        </p:txBody>
      </p:sp>
      <p:sp>
        <p:nvSpPr>
          <p:cNvPr id="3" name="Slide Number Placeholder 2">
            <a:extLst>
              <a:ext uri="{FF2B5EF4-FFF2-40B4-BE49-F238E27FC236}">
                <a16:creationId xmlns:a16="http://schemas.microsoft.com/office/drawing/2014/main" id="{8774EF11-573A-17A9-D47F-1D27B2DC1C18}"/>
              </a:ext>
            </a:extLst>
          </p:cNvPr>
          <p:cNvSpPr>
            <a:spLocks noGrp="1"/>
          </p:cNvSpPr>
          <p:nvPr>
            <p:ph type="sldNum" sz="quarter" idx="4294967295"/>
          </p:nvPr>
        </p:nvSpPr>
        <p:spPr>
          <a:xfrm>
            <a:off x="9448800" y="6399213"/>
            <a:ext cx="2743200" cy="365125"/>
          </a:xfrm>
          <a:prstGeom prst="rect">
            <a:avLst/>
          </a:prstGeom>
        </p:spPr>
        <p:txBody>
          <a:bodyPr/>
          <a:lstStyle/>
          <a:p>
            <a:fld id="{EF892D59-8F09-EF4B-AD6D-DA609442F868}" type="slidenum">
              <a:rPr lang="en-GB" smtClean="0"/>
              <a:pPr/>
              <a:t>28</a:t>
            </a:fld>
            <a:endParaRPr lang="en-GB"/>
          </a:p>
        </p:txBody>
      </p:sp>
    </p:spTree>
    <p:extLst>
      <p:ext uri="{BB962C8B-B14F-4D97-AF65-F5344CB8AC3E}">
        <p14:creationId xmlns:p14="http://schemas.microsoft.com/office/powerpoint/2010/main" val="9547968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2E6B-EFC5-D60D-0405-F034A689AC39}"/>
              </a:ext>
            </a:extLst>
          </p:cNvPr>
          <p:cNvSpPr>
            <a:spLocks noGrp="1"/>
          </p:cNvSpPr>
          <p:nvPr>
            <p:ph type="ctrTitle"/>
          </p:nvPr>
        </p:nvSpPr>
        <p:spPr/>
        <p:txBody>
          <a:bodyPr/>
          <a:lstStyle/>
          <a:p>
            <a:r>
              <a:rPr lang="en-GB" dirty="0"/>
              <a:t>Python types – a reminder</a:t>
            </a:r>
          </a:p>
        </p:txBody>
      </p:sp>
      <p:sp>
        <p:nvSpPr>
          <p:cNvPr id="3" name="Text Placeholder 2">
            <a:extLst>
              <a:ext uri="{FF2B5EF4-FFF2-40B4-BE49-F238E27FC236}">
                <a16:creationId xmlns:a16="http://schemas.microsoft.com/office/drawing/2014/main" id="{91962649-4206-2FC4-2AF4-443AD80C2259}"/>
              </a:ext>
            </a:extLst>
          </p:cNvPr>
          <p:cNvSpPr>
            <a:spLocks noGrp="1"/>
          </p:cNvSpPr>
          <p:nvPr>
            <p:ph type="body" sz="quarter" idx="14"/>
          </p:nvPr>
        </p:nvSpPr>
        <p:spPr/>
        <p:txBody>
          <a:bodyPr/>
          <a:lstStyle/>
          <a:p>
            <a:r>
              <a:rPr lang="en-GB" b="1" dirty="0"/>
              <a:t>Built in sequence types:</a:t>
            </a:r>
          </a:p>
          <a:p>
            <a:pPr marL="285750" indent="-285750">
              <a:buFont typeface="Arial" panose="020B0604020202020204" pitchFamily="34" charset="0"/>
              <a:buChar char="•"/>
            </a:pPr>
            <a:r>
              <a:rPr lang="en-GB" dirty="0"/>
              <a:t>Strings (str)</a:t>
            </a:r>
          </a:p>
          <a:p>
            <a:pPr lvl="1" indent="0">
              <a:buNone/>
            </a:pPr>
            <a:r>
              <a:rPr lang="en-GB" b="1" dirty="0"/>
              <a:t>'Norwegian Blue', "Mr. Khan's bike"</a:t>
            </a:r>
          </a:p>
          <a:p>
            <a:pPr marL="285750" indent="-285750">
              <a:buFont typeface="Arial" panose="020B0604020202020204" pitchFamily="34" charset="0"/>
              <a:buChar char="•"/>
            </a:pPr>
            <a:r>
              <a:rPr lang="en-GB" dirty="0"/>
              <a:t>Lists (list)</a:t>
            </a:r>
          </a:p>
          <a:p>
            <a:pPr lvl="1" indent="0">
              <a:buNone/>
            </a:pPr>
            <a:r>
              <a:rPr lang="en-GB" b="1" dirty="0"/>
              <a:t>['Cheddar', ['Camembert', 'Brie'], 'Stilton']</a:t>
            </a:r>
          </a:p>
          <a:p>
            <a:pPr marL="285750" indent="-285750">
              <a:buFont typeface="Arial" panose="020B0604020202020204" pitchFamily="34" charset="0"/>
              <a:buChar char="•"/>
            </a:pPr>
            <a:r>
              <a:rPr lang="en-GB" dirty="0"/>
              <a:t>Tuples (tuple)</a:t>
            </a:r>
          </a:p>
          <a:p>
            <a:pPr lvl="1" indent="0">
              <a:buNone/>
            </a:pPr>
            <a:r>
              <a:rPr lang="en-GB" b="1" dirty="0"/>
              <a:t>(47, 'Spam', 'Major', 683, 'Ovine Aviation')</a:t>
            </a:r>
          </a:p>
          <a:p>
            <a:pPr marL="285750" indent="-285750">
              <a:buFont typeface="Arial" panose="020B0604020202020204" pitchFamily="34" charset="0"/>
              <a:buChar char="•"/>
            </a:pPr>
            <a:r>
              <a:rPr lang="en-GB" dirty="0"/>
              <a:t>We also have </a:t>
            </a:r>
            <a:r>
              <a:rPr lang="en-GB" dirty="0" err="1"/>
              <a:t>bytearray</a:t>
            </a:r>
            <a:r>
              <a:rPr lang="en-GB" dirty="0"/>
              <a:t> (</a:t>
            </a:r>
            <a:r>
              <a:rPr lang="en-GB" dirty="0" err="1"/>
              <a:t>ro</a:t>
            </a:r>
            <a:r>
              <a:rPr lang="en-GB" dirty="0"/>
              <a:t>) and bytes (</a:t>
            </a:r>
            <a:r>
              <a:rPr lang="en-GB" dirty="0" err="1"/>
              <a:t>rw</a:t>
            </a:r>
            <a:r>
              <a:rPr lang="en-GB" dirty="0"/>
              <a:t>) used for binary data </a:t>
            </a:r>
          </a:p>
          <a:p>
            <a:r>
              <a:rPr lang="en-GB" b="1" dirty="0"/>
              <a:t>Not all collections are sequences</a:t>
            </a:r>
          </a:p>
          <a:p>
            <a:pPr marL="285750" indent="-285750">
              <a:buFont typeface="Arial" panose="020B0604020202020204" pitchFamily="34" charset="0"/>
              <a:buChar char="•"/>
            </a:pPr>
            <a:r>
              <a:rPr lang="en-GB" dirty="0"/>
              <a:t>A set is an unordered collection of unique objects</a:t>
            </a:r>
          </a:p>
          <a:p>
            <a:pPr marL="285750" indent="-285750">
              <a:buFont typeface="Arial" panose="020B0604020202020204" pitchFamily="34" charset="0"/>
              <a:buChar char="•"/>
            </a:pPr>
            <a:r>
              <a:rPr lang="en-GB" dirty="0"/>
              <a:t>Dictionaries are a special form of set but do have an order</a:t>
            </a:r>
          </a:p>
          <a:p>
            <a:pPr marL="914400" lvl="2" indent="0">
              <a:buNone/>
            </a:pPr>
            <a:r>
              <a:rPr lang="en-GB" b="1" dirty="0"/>
              <a:t>{'</a:t>
            </a:r>
            <a:r>
              <a:rPr lang="en-GB" b="1" dirty="0" err="1"/>
              <a:t>Totnes':'Barber</a:t>
            </a:r>
            <a:r>
              <a:rPr lang="en-GB" b="1" dirty="0"/>
              <a:t>', '</a:t>
            </a:r>
            <a:r>
              <a:rPr lang="en-GB" b="1" dirty="0" err="1"/>
              <a:t>BritishColumbia</a:t>
            </a:r>
            <a:r>
              <a:rPr lang="en-GB" b="1" dirty="0"/>
              <a:t>':'Lumberjack'}</a:t>
            </a:r>
          </a:p>
          <a:p>
            <a:endParaRPr lang="en-GB" dirty="0"/>
          </a:p>
        </p:txBody>
      </p:sp>
      <p:sp>
        <p:nvSpPr>
          <p:cNvPr id="4" name="Slide Number Placeholder 3">
            <a:extLst>
              <a:ext uri="{FF2B5EF4-FFF2-40B4-BE49-F238E27FC236}">
                <a16:creationId xmlns:a16="http://schemas.microsoft.com/office/drawing/2014/main" id="{1D0F08B5-09BD-5FCD-D2FD-10C444894EE3}"/>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Tree>
    <p:extLst>
      <p:ext uri="{BB962C8B-B14F-4D97-AF65-F5344CB8AC3E}">
        <p14:creationId xmlns:p14="http://schemas.microsoft.com/office/powerpoint/2010/main" val="104510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Generic built-in functions</a:t>
            </a:r>
          </a:p>
        </p:txBody>
      </p:sp>
      <p:sp>
        <p:nvSpPr>
          <p:cNvPr id="3" name="Content Placeholder 2"/>
          <p:cNvSpPr>
            <a:spLocks noGrp="1"/>
          </p:cNvSpPr>
          <p:nvPr>
            <p:ph type="body" sz="quarter" idx="14"/>
          </p:nvPr>
        </p:nvSpPr>
        <p:spPr/>
        <p:txBody>
          <a:bodyPr/>
          <a:lstStyle/>
          <a:p>
            <a:pPr marL="0" indent="0">
              <a:buNone/>
            </a:pPr>
            <a:r>
              <a:rPr lang="en-US" b="1" dirty="0">
                <a:solidFill>
                  <a:schemeClr val="tx1"/>
                </a:solidFill>
              </a:rPr>
              <a:t>Most </a:t>
            </a:r>
            <a:r>
              <a:rPr lang="en-US" b="1" i="1" dirty="0" err="1">
                <a:solidFill>
                  <a:schemeClr val="tx1"/>
                </a:solidFill>
              </a:rPr>
              <a:t>iterables</a:t>
            </a:r>
            <a:r>
              <a:rPr lang="en-US" b="1" dirty="0">
                <a:solidFill>
                  <a:schemeClr val="tx1"/>
                </a:solidFill>
              </a:rPr>
              <a:t> support the </a:t>
            </a:r>
            <a:r>
              <a:rPr lang="en-US" b="1" dirty="0" err="1">
                <a:solidFill>
                  <a:schemeClr val="tx1"/>
                </a:solidFill>
                <a:cs typeface="Courier New"/>
              </a:rPr>
              <a:t>len</a:t>
            </a:r>
            <a:r>
              <a:rPr lang="en-US" b="1" dirty="0">
                <a:solidFill>
                  <a:schemeClr val="tx1"/>
                </a:solidFill>
              </a:rPr>
              <a:t>, </a:t>
            </a:r>
            <a:r>
              <a:rPr lang="en-US" b="1" dirty="0">
                <a:solidFill>
                  <a:schemeClr val="tx1"/>
                </a:solidFill>
                <a:cs typeface="Courier New"/>
              </a:rPr>
              <a:t>min</a:t>
            </a:r>
            <a:r>
              <a:rPr lang="en-US" b="1" dirty="0">
                <a:solidFill>
                  <a:schemeClr val="tx1"/>
                </a:solidFill>
              </a:rPr>
              <a:t>, </a:t>
            </a:r>
            <a:r>
              <a:rPr lang="en-US" b="1" dirty="0">
                <a:solidFill>
                  <a:schemeClr val="tx1"/>
                </a:solidFill>
                <a:cs typeface="Courier New"/>
              </a:rPr>
              <a:t>max</a:t>
            </a:r>
            <a:r>
              <a:rPr lang="en-US" b="1" dirty="0">
                <a:solidFill>
                  <a:schemeClr val="tx1"/>
                </a:solidFill>
              </a:rPr>
              <a:t>, </a:t>
            </a:r>
            <a:r>
              <a:rPr lang="en-US" b="1" dirty="0"/>
              <a:t>and </a:t>
            </a:r>
            <a:r>
              <a:rPr lang="en-US" b="1" dirty="0">
                <a:latin typeface="Courier New"/>
                <a:cs typeface="Courier New"/>
              </a:rPr>
              <a:t>sum</a:t>
            </a:r>
            <a:r>
              <a:rPr lang="en-US" b="1" dirty="0">
                <a:latin typeface="Montserrat"/>
              </a:rPr>
              <a:t> built-in functions.</a:t>
            </a:r>
            <a:endParaRPr lang="en-US" dirty="0">
              <a:latin typeface="Montserrat"/>
            </a:endParaRPr>
          </a:p>
          <a:p>
            <a:pPr marL="457200" lvl="1" indent="-228600">
              <a:buFont typeface="Arial" panose="020B0604020202020204" pitchFamily="34" charset="0"/>
              <a:buChar char="•"/>
            </a:pPr>
            <a:r>
              <a:rPr lang="en-US" sz="1800" dirty="0" err="1">
                <a:latin typeface="Consolas" panose="020B0609020204030204" pitchFamily="49" charset="0"/>
                <a:cs typeface="Courier New"/>
              </a:rPr>
              <a:t>len</a:t>
            </a:r>
            <a:r>
              <a:rPr lang="en-US" sz="1800" dirty="0">
                <a:latin typeface="Courier New"/>
                <a:cs typeface="Courier New"/>
              </a:rPr>
              <a:t>		</a:t>
            </a:r>
            <a:r>
              <a:rPr lang="en-US" sz="1800" dirty="0"/>
              <a:t>Number of elements</a:t>
            </a:r>
          </a:p>
          <a:p>
            <a:pPr marL="457200" lvl="1" indent="-228600">
              <a:buFont typeface="Arial" panose="020B0604020202020204" pitchFamily="34" charset="0"/>
              <a:buChar char="•"/>
            </a:pPr>
            <a:r>
              <a:rPr lang="en-US" sz="1800" dirty="0">
                <a:latin typeface="Consolas" panose="020B0609020204030204" pitchFamily="49" charset="0"/>
                <a:cs typeface="Courier New"/>
              </a:rPr>
              <a:t>min</a:t>
            </a:r>
            <a:r>
              <a:rPr lang="en-US" sz="1800" dirty="0"/>
              <a:t>		Minimum value </a:t>
            </a:r>
          </a:p>
          <a:p>
            <a:pPr marL="457200" lvl="1" indent="-228600">
              <a:buFont typeface="Arial" panose="020B0604020202020204" pitchFamily="34" charset="0"/>
              <a:buChar char="•"/>
            </a:pPr>
            <a:r>
              <a:rPr lang="en-US" sz="1800" dirty="0">
                <a:latin typeface="Consolas" panose="020B0609020204030204" pitchFamily="49" charset="0"/>
                <a:cs typeface="Courier New"/>
              </a:rPr>
              <a:t>max</a:t>
            </a:r>
            <a:r>
              <a:rPr lang="en-US" sz="1800" dirty="0"/>
              <a:t>		Maximum value </a:t>
            </a:r>
          </a:p>
          <a:p>
            <a:pPr marL="457200" lvl="1" indent="-228600">
              <a:buFont typeface="Arial" panose="020B0604020202020204" pitchFamily="34" charset="0"/>
              <a:buChar char="•"/>
            </a:pPr>
            <a:r>
              <a:rPr lang="en-US" sz="1800" dirty="0">
                <a:latin typeface="Consolas" panose="020B0609020204030204" pitchFamily="49" charset="0"/>
                <a:cs typeface="Courier New"/>
              </a:rPr>
              <a:t>sum</a:t>
            </a:r>
            <a:r>
              <a:rPr lang="en-US" sz="1800" dirty="0"/>
              <a:t>		Numeric summation (not string or byte objects)</a:t>
            </a:r>
          </a:p>
          <a:p>
            <a:pPr marL="457200" lvl="1" indent="-228600">
              <a:buFont typeface="Arial" panose="020B0604020202020204" pitchFamily="34" charset="0"/>
              <a:buChar char="•"/>
            </a:pPr>
            <a:endParaRPr lang="en-US" sz="1800" dirty="0"/>
          </a:p>
          <a:p>
            <a:pPr marL="0" indent="0">
              <a:buNone/>
            </a:pPr>
            <a:r>
              <a:rPr lang="en-US" b="1" dirty="0">
                <a:solidFill>
                  <a:schemeClr val="tx1"/>
                </a:solidFill>
              </a:rPr>
              <a:t>Dictionaries implement </a:t>
            </a:r>
            <a:r>
              <a:rPr lang="en-US" b="1" dirty="0">
                <a:solidFill>
                  <a:schemeClr val="tx1"/>
                </a:solidFill>
                <a:cs typeface="Courier New"/>
              </a:rPr>
              <a:t>min</a:t>
            </a:r>
            <a:r>
              <a:rPr lang="en-US" b="1" dirty="0">
                <a:solidFill>
                  <a:schemeClr val="tx1"/>
                </a:solidFill>
              </a:rPr>
              <a:t>, </a:t>
            </a:r>
            <a:r>
              <a:rPr lang="en-US" b="1" dirty="0">
                <a:solidFill>
                  <a:schemeClr val="tx1"/>
                </a:solidFill>
                <a:cs typeface="Courier New"/>
              </a:rPr>
              <a:t>max</a:t>
            </a:r>
            <a:r>
              <a:rPr lang="en-US" b="1" dirty="0">
                <a:solidFill>
                  <a:schemeClr val="tx1"/>
                </a:solidFill>
              </a:rPr>
              <a:t>, and </a:t>
            </a:r>
            <a:r>
              <a:rPr lang="en-US" b="1" dirty="0">
                <a:solidFill>
                  <a:schemeClr val="tx1"/>
                </a:solidFill>
                <a:cs typeface="Courier New"/>
              </a:rPr>
              <a:t>sum</a:t>
            </a:r>
            <a:r>
              <a:rPr lang="en-US" b="1" dirty="0">
                <a:solidFill>
                  <a:schemeClr val="tx1"/>
                </a:solidFill>
              </a:rPr>
              <a:t> on keys.</a:t>
            </a:r>
          </a:p>
          <a:p>
            <a:pPr marL="0" indent="0">
              <a:buNone/>
            </a:pPr>
            <a:r>
              <a:rPr lang="en-US" b="1" dirty="0">
                <a:solidFill>
                  <a:schemeClr val="tx1"/>
                </a:solidFill>
              </a:rPr>
              <a:t>The </a:t>
            </a:r>
            <a:r>
              <a:rPr lang="en-US" b="1" dirty="0">
                <a:solidFill>
                  <a:schemeClr val="tx1"/>
                </a:solidFill>
                <a:cs typeface="Courier New"/>
              </a:rPr>
              <a:t>sum </a:t>
            </a:r>
            <a:r>
              <a:rPr lang="en-US" b="1" dirty="0">
                <a:solidFill>
                  <a:schemeClr val="tx1"/>
                </a:solidFill>
              </a:rPr>
              <a:t>built-in will raise a </a:t>
            </a:r>
            <a:r>
              <a:rPr lang="en-US" b="1" dirty="0" err="1">
                <a:solidFill>
                  <a:schemeClr val="tx1"/>
                </a:solidFill>
              </a:rPr>
              <a:t>TypeError</a:t>
            </a:r>
            <a:r>
              <a:rPr lang="en-US" b="1" dirty="0">
                <a:solidFill>
                  <a:schemeClr val="tx1"/>
                </a:solidFill>
              </a:rPr>
              <a:t> if the item is not a number.</a:t>
            </a:r>
          </a:p>
        </p:txBody>
      </p:sp>
      <p:sp>
        <p:nvSpPr>
          <p:cNvPr id="4" name="TextBox 3"/>
          <p:cNvSpPr txBox="1"/>
          <p:nvPr/>
        </p:nvSpPr>
        <p:spPr>
          <a:xfrm>
            <a:off x="1211010" y="4486013"/>
            <a:ext cx="5376793" cy="1754326"/>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none" lIns="91440" tIns="45720" rIns="91440" bIns="45720" rtlCol="0" anchor="t">
            <a:spAutoFit/>
          </a:bodyPr>
          <a:lstStyle/>
          <a:p>
            <a:r>
              <a:rPr lang="is-IS" dirty="0">
                <a:solidFill>
                  <a:schemeClr val="bg1"/>
                </a:solidFill>
                <a:latin typeface="Consolas" panose="020B0609020204030204" pitchFamily="49" charset="0"/>
                <a:cs typeface="Courier New"/>
              </a:rPr>
              <a:t>myn = [45, 66, 12, 3, 99, 3.142, 42]</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cs typeface="Courier New"/>
              </a:rPr>
              <a:t>print("min:", min(</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 "max:", max(</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a:t>
            </a:r>
          </a:p>
          <a:p>
            <a:r>
              <a:rPr lang="en-US" dirty="0">
                <a:solidFill>
                  <a:schemeClr val="bg1"/>
                </a:solidFill>
                <a:latin typeface="Consolas" panose="020B0609020204030204" pitchFamily="49" charset="0"/>
                <a:cs typeface="Courier New"/>
              </a:rPr>
              <a:t>print("sum:", sum(</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a:t>
            </a:r>
          </a:p>
          <a:p>
            <a:endParaRPr lang="en-US" dirty="0">
              <a:solidFill>
                <a:schemeClr val="bg1"/>
              </a:solidFill>
              <a:latin typeface="Consolas" panose="020B0609020204030204" pitchFamily="49" charset="0"/>
              <a:cs typeface="Courier New"/>
            </a:endParaRPr>
          </a:p>
          <a:p>
            <a:r>
              <a:rPr lang="tr-TR" dirty="0">
                <a:solidFill>
                  <a:schemeClr val="bg1"/>
                </a:solidFill>
                <a:latin typeface="Consolas" panose="020B0609020204030204" pitchFamily="49" charset="0"/>
                <a:cs typeface="Courier New"/>
              </a:rPr>
              <a:t>myd =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fred</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:3,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jim</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:8,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dave</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:42}</a:t>
            </a:r>
          </a:p>
          <a:p>
            <a:r>
              <a:rPr lang="tr-TR" dirty="0">
                <a:solidFill>
                  <a:schemeClr val="bg1"/>
                </a:solidFill>
                <a:latin typeface="Consolas" panose="020B0609020204030204" pitchFamily="49" charset="0"/>
                <a:cs typeface="Courier New"/>
              </a:rPr>
              <a:t>print("min:", min(myd), "max:", max(myd))</a:t>
            </a:r>
            <a:endParaRPr lang="en-US" dirty="0">
              <a:solidFill>
                <a:schemeClr val="bg1"/>
              </a:solidFill>
              <a:latin typeface="Consolas" panose="020B0609020204030204" pitchFamily="49" charset="0"/>
              <a:cs typeface="Courier New"/>
            </a:endParaRPr>
          </a:p>
        </p:txBody>
      </p:sp>
      <p:sp>
        <p:nvSpPr>
          <p:cNvPr id="8" name="Text Box 9">
            <a:extLst>
              <a:ext uri="{FF2B5EF4-FFF2-40B4-BE49-F238E27FC236}">
                <a16:creationId xmlns:a16="http://schemas.microsoft.com/office/drawing/2014/main" id="{65E15201-72F1-4692-9E44-9377FE6C3ED8}"/>
              </a:ext>
            </a:extLst>
          </p:cNvPr>
          <p:cNvSpPr txBox="1">
            <a:spLocks noChangeArrowheads="1"/>
          </p:cNvSpPr>
          <p:nvPr/>
        </p:nvSpPr>
        <p:spPr bwMode="auto">
          <a:xfrm>
            <a:off x="6614300" y="5409342"/>
            <a:ext cx="2092239"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min: 4 max: 99</a:t>
            </a:r>
          </a:p>
          <a:p>
            <a:pPr>
              <a:spcBef>
                <a:spcPct val="0"/>
              </a:spcBef>
            </a:pPr>
            <a:r>
              <a:rPr lang="en-GB" sz="1600" dirty="0">
                <a:latin typeface="Consolas" panose="020B0609020204030204" pitchFamily="49" charset="0"/>
              </a:rPr>
              <a:t>sum: 270.142</a:t>
            </a:r>
          </a:p>
          <a:p>
            <a:pPr>
              <a:spcBef>
                <a:spcPct val="0"/>
              </a:spcBef>
            </a:pPr>
            <a:r>
              <a:rPr lang="en-GB" sz="1600" dirty="0">
                <a:latin typeface="Consolas" panose="020B0609020204030204" pitchFamily="49" charset="0"/>
              </a:rPr>
              <a:t>min: </a:t>
            </a:r>
            <a:r>
              <a:rPr lang="en-GB" sz="1600" dirty="0" err="1">
                <a:latin typeface="Consolas" panose="020B0609020204030204" pitchFamily="49" charset="0"/>
              </a:rPr>
              <a:t>dave</a:t>
            </a:r>
            <a:r>
              <a:rPr lang="en-GB" sz="1600" dirty="0">
                <a:latin typeface="Consolas" panose="020B0609020204030204" pitchFamily="49" charset="0"/>
              </a:rPr>
              <a:t> max </a:t>
            </a:r>
            <a:r>
              <a:rPr lang="en-GB" sz="1600" dirty="0" err="1">
                <a:latin typeface="Consolas" panose="020B0609020204030204" pitchFamily="49" charset="0"/>
              </a:rPr>
              <a:t>jim</a:t>
            </a:r>
            <a:endParaRPr lang="en-GB" sz="1600" dirty="0">
              <a:latin typeface="Consolas" panose="020B0609020204030204" pitchFamily="49" charset="0"/>
            </a:endParaRPr>
          </a:p>
        </p:txBody>
      </p:sp>
      <p:sp>
        <p:nvSpPr>
          <p:cNvPr id="5" name="Slide Number Placeholder 4">
            <a:extLst>
              <a:ext uri="{FF2B5EF4-FFF2-40B4-BE49-F238E27FC236}">
                <a16:creationId xmlns:a16="http://schemas.microsoft.com/office/drawing/2014/main" id="{3E0E76E5-3E49-0F37-98B0-3DE9A31E5BD7}"/>
              </a:ext>
            </a:extLst>
          </p:cNvPr>
          <p:cNvSpPr>
            <a:spLocks noGrp="1"/>
          </p:cNvSpPr>
          <p:nvPr>
            <p:ph type="sldNum" sz="quarter" idx="12"/>
          </p:nvPr>
        </p:nvSpPr>
        <p:spPr/>
        <p:txBody>
          <a:bodyPr/>
          <a:lstStyle/>
          <a:p>
            <a:fld id="{EF892D59-8F09-EF4B-AD6D-DA609442F868}" type="slidenum">
              <a:rPr lang="en-GB" smtClean="0"/>
              <a:pPr/>
              <a:t>4</a:t>
            </a:fld>
            <a:endParaRPr lang="en-GB" dirty="0"/>
          </a:p>
        </p:txBody>
      </p:sp>
    </p:spTree>
    <p:extLst>
      <p:ext uri="{BB962C8B-B14F-4D97-AF65-F5344CB8AC3E}">
        <p14:creationId xmlns:p14="http://schemas.microsoft.com/office/powerpoint/2010/main" val="200720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Useful tuple operations</a:t>
            </a:r>
          </a:p>
        </p:txBody>
      </p:sp>
      <p:sp>
        <p:nvSpPr>
          <p:cNvPr id="6147" name="Rectangle 3"/>
          <p:cNvSpPr>
            <a:spLocks noGrp="1" noChangeArrowheads="1"/>
          </p:cNvSpPr>
          <p:nvPr>
            <p:ph sz="quarter" idx="4"/>
          </p:nvPr>
        </p:nvSpPr>
        <p:spPr>
          <a:xfrm>
            <a:off x="443756" y="1441393"/>
            <a:ext cx="11303578" cy="4348715"/>
          </a:xfrm>
        </p:spPr>
        <p:txBody>
          <a:bodyPr/>
          <a:lstStyle/>
          <a:p>
            <a:r>
              <a:rPr lang="en-GB" dirty="0">
                <a:solidFill>
                  <a:schemeClr val="tx1"/>
                </a:solidFill>
              </a:rPr>
              <a:t>Swap references:</a:t>
            </a:r>
          </a:p>
          <a:p>
            <a:endParaRPr lang="en-GB" sz="800" dirty="0">
              <a:solidFill>
                <a:schemeClr val="tx1"/>
              </a:solidFill>
            </a:endParaRPr>
          </a:p>
          <a:p>
            <a:pPr lvl="1"/>
            <a:endParaRPr lang="en-GB" dirty="0"/>
          </a:p>
          <a:p>
            <a:r>
              <a:rPr lang="en-GB" dirty="0">
                <a:solidFill>
                  <a:schemeClr val="tx1"/>
                </a:solidFill>
              </a:rPr>
              <a:t>Set values from a numeric range:</a:t>
            </a:r>
          </a:p>
          <a:p>
            <a:endParaRPr lang="en-GB" sz="800" dirty="0">
              <a:solidFill>
                <a:schemeClr val="tx1"/>
              </a:solidFill>
            </a:endParaRPr>
          </a:p>
          <a:p>
            <a:pPr lvl="2"/>
            <a:endParaRPr lang="en-GB" dirty="0"/>
          </a:p>
          <a:p>
            <a:r>
              <a:rPr lang="en-GB" dirty="0">
                <a:solidFill>
                  <a:schemeClr val="tx1"/>
                </a:solidFill>
              </a:rPr>
              <a:t>Repeat values:</a:t>
            </a:r>
          </a:p>
          <a:p>
            <a:endParaRPr lang="en-GB" sz="800" dirty="0">
              <a:solidFill>
                <a:schemeClr val="tx1"/>
              </a:solidFill>
            </a:endParaRPr>
          </a:p>
          <a:p>
            <a:pPr lvl="3"/>
            <a:endParaRPr lang="en-GB" dirty="0"/>
          </a:p>
          <a:p>
            <a:pPr lvl="2"/>
            <a:endParaRPr lang="en-GB" dirty="0"/>
          </a:p>
          <a:p>
            <a:pPr lvl="2"/>
            <a:endParaRPr lang="en-GB" dirty="0"/>
          </a:p>
          <a:p>
            <a:r>
              <a:rPr lang="en-GB" dirty="0">
                <a:solidFill>
                  <a:schemeClr val="tx1"/>
                </a:solidFill>
              </a:rPr>
              <a:t>Be careful of single values and the trailing comma:</a:t>
            </a:r>
          </a:p>
        </p:txBody>
      </p:sp>
      <p:sp>
        <p:nvSpPr>
          <p:cNvPr id="6148" name="Text Box 4"/>
          <p:cNvSpPr txBox="1">
            <a:spLocks noChangeArrowheads="1"/>
          </p:cNvSpPr>
          <p:nvPr/>
        </p:nvSpPr>
        <p:spPr bwMode="auto">
          <a:xfrm>
            <a:off x="1310821" y="1800307"/>
            <a:ext cx="2628133"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800" dirty="0">
                <a:solidFill>
                  <a:schemeClr val="bg1"/>
                </a:solidFill>
                <a:latin typeface="Consolas" panose="020B0609020204030204" pitchFamily="49" charset="0"/>
              </a:rPr>
              <a:t>a, b = b, a</a:t>
            </a:r>
          </a:p>
        </p:txBody>
      </p:sp>
      <p:sp>
        <p:nvSpPr>
          <p:cNvPr id="6150" name="Text Box 7"/>
          <p:cNvSpPr txBox="1">
            <a:spLocks noChangeArrowheads="1"/>
          </p:cNvSpPr>
          <p:nvPr/>
        </p:nvSpPr>
        <p:spPr bwMode="auto">
          <a:xfrm>
            <a:off x="1310821" y="2768252"/>
            <a:ext cx="4363695"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Gouda, Edam, Caithness = range(3)</a:t>
            </a:r>
          </a:p>
        </p:txBody>
      </p:sp>
      <p:sp>
        <p:nvSpPr>
          <p:cNvPr id="6151" name="Text Box 9"/>
          <p:cNvSpPr txBox="1">
            <a:spLocks noChangeArrowheads="1"/>
          </p:cNvSpPr>
          <p:nvPr/>
        </p:nvSpPr>
        <p:spPr bwMode="auto">
          <a:xfrm>
            <a:off x="3938954" y="1804027"/>
            <a:ext cx="849312"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0 1 2</a:t>
            </a:r>
          </a:p>
        </p:txBody>
      </p:sp>
      <p:sp>
        <p:nvSpPr>
          <p:cNvPr id="6149" name="Text Box 6"/>
          <p:cNvSpPr txBox="1">
            <a:spLocks noChangeArrowheads="1"/>
          </p:cNvSpPr>
          <p:nvPr/>
        </p:nvSpPr>
        <p:spPr bwMode="auto">
          <a:xfrm>
            <a:off x="1337808" y="3597672"/>
            <a:ext cx="3164744"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a</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b</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c</a:t>
            </a:r>
            <a:r>
              <a:rPr lang="en-US" sz="1800" dirty="0">
                <a:solidFill>
                  <a:schemeClr val="bg1"/>
                </a:solidFill>
                <a:latin typeface="Consolas" panose="020B0609020204030204" pitchFamily="49" charset="0"/>
                <a:cs typeface="Courier New"/>
              </a:rPr>
              <a:t>"</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another = </a:t>
            </a: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4</a:t>
            </a:r>
          </a:p>
        </p:txBody>
      </p:sp>
      <p:sp>
        <p:nvSpPr>
          <p:cNvPr id="6152" name="Text Box 10"/>
          <p:cNvSpPr txBox="1">
            <a:spLocks noChangeArrowheads="1"/>
          </p:cNvSpPr>
          <p:nvPr/>
        </p:nvSpPr>
        <p:spPr bwMode="auto">
          <a:xfrm>
            <a:off x="2331582" y="4259758"/>
            <a:ext cx="7527925"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('a', 'b', 'c', 'a', 'b', 'c', 'a', 'b', 'c', 'a', 'b', 'c')</a:t>
            </a:r>
          </a:p>
        </p:txBody>
      </p:sp>
      <p:sp>
        <p:nvSpPr>
          <p:cNvPr id="6155" name="Text Box 15"/>
          <p:cNvSpPr txBox="1">
            <a:spLocks noChangeArrowheads="1"/>
          </p:cNvSpPr>
          <p:nvPr/>
        </p:nvSpPr>
        <p:spPr bwMode="auto">
          <a:xfrm>
            <a:off x="1337809" y="5191233"/>
            <a:ext cx="2601146" cy="1184275"/>
          </a:xfrm>
          <a:prstGeom prst="rect">
            <a:avLst/>
          </a:prstGeom>
          <a:solidFill>
            <a:schemeClr val="tx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thing = (</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Hello</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print(type(thing))</a:t>
            </a:r>
          </a:p>
          <a:p>
            <a:pPr>
              <a:spcBef>
                <a:spcPct val="0"/>
              </a:spcBef>
            </a:pPr>
            <a:endParaRPr lang="en-GB" sz="7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thing = </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'Hello'</a:t>
            </a:r>
            <a:r>
              <a:rPr lang="en-GB" sz="1600" b="1" dirty="0">
                <a:solidFill>
                  <a:srgbClr val="FFFF00"/>
                </a:solidFill>
                <a:latin typeface="Consolas" panose="020B0609020204030204" pitchFamily="49" charset="0"/>
              </a:rPr>
              <a:t>,</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print(type(thing))</a:t>
            </a:r>
          </a:p>
        </p:txBody>
      </p:sp>
      <p:sp>
        <p:nvSpPr>
          <p:cNvPr id="2" name="Text Box 9">
            <a:extLst>
              <a:ext uri="{FF2B5EF4-FFF2-40B4-BE49-F238E27FC236}">
                <a16:creationId xmlns:a16="http://schemas.microsoft.com/office/drawing/2014/main" id="{D451E5B8-0194-4B1F-BDA5-B0DD0D52A1F4}"/>
              </a:ext>
            </a:extLst>
          </p:cNvPr>
          <p:cNvSpPr txBox="1">
            <a:spLocks noChangeArrowheads="1"/>
          </p:cNvSpPr>
          <p:nvPr/>
        </p:nvSpPr>
        <p:spPr bwMode="auto">
          <a:xfrm>
            <a:off x="3938955" y="5514934"/>
            <a:ext cx="2021293"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0"/>
              </a:spcBef>
            </a:pPr>
            <a:r>
              <a:rPr lang="en-GB" sz="1600" dirty="0">
                <a:latin typeface="Courier New" panose="02070309020205020404" pitchFamily="49" charset="0"/>
              </a:rPr>
              <a:t>&lt;class 'str'&gt;</a:t>
            </a:r>
          </a:p>
          <a:p>
            <a:pPr>
              <a:spcBef>
                <a:spcPct val="100000"/>
              </a:spcBef>
            </a:pPr>
            <a:r>
              <a:rPr lang="en-GB" sz="1600" dirty="0">
                <a:latin typeface="Courier New" panose="02070309020205020404" pitchFamily="49" charset="0"/>
              </a:rPr>
              <a:t>&lt;class 'tuple'&gt;</a:t>
            </a:r>
          </a:p>
        </p:txBody>
      </p:sp>
      <p:sp>
        <p:nvSpPr>
          <p:cNvPr id="3" name="Slide Number Placeholder 2">
            <a:extLst>
              <a:ext uri="{FF2B5EF4-FFF2-40B4-BE49-F238E27FC236}">
                <a16:creationId xmlns:a16="http://schemas.microsoft.com/office/drawing/2014/main" id="{FE644469-FC48-98B2-370A-D3F26D16453C}"/>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
        <p:nvSpPr>
          <p:cNvPr id="4" name="TextBox 3">
            <a:extLst>
              <a:ext uri="{FF2B5EF4-FFF2-40B4-BE49-F238E27FC236}">
                <a16:creationId xmlns:a16="http://schemas.microsoft.com/office/drawing/2014/main" id="{985B4278-1085-CF6B-AB4D-591547395047}"/>
              </a:ext>
            </a:extLst>
          </p:cNvPr>
          <p:cNvSpPr txBox="1"/>
          <p:nvPr/>
        </p:nvSpPr>
        <p:spPr>
          <a:xfrm>
            <a:off x="6288100" y="5771283"/>
            <a:ext cx="292194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Careful of trailing commas</a:t>
            </a:r>
          </a:p>
        </p:txBody>
      </p:sp>
      <p:sp>
        <p:nvSpPr>
          <p:cNvPr id="5" name="Line 11">
            <a:extLst>
              <a:ext uri="{FF2B5EF4-FFF2-40B4-BE49-F238E27FC236}">
                <a16:creationId xmlns:a16="http://schemas.microsoft.com/office/drawing/2014/main" id="{E4877583-A9F5-9191-2A8A-E61DC6C3487B}"/>
              </a:ext>
            </a:extLst>
          </p:cNvPr>
          <p:cNvSpPr>
            <a:spLocks noChangeShapeType="1"/>
          </p:cNvSpPr>
          <p:nvPr/>
        </p:nvSpPr>
        <p:spPr bwMode="auto">
          <a:xfrm flipH="1">
            <a:off x="3515360" y="5955947"/>
            <a:ext cx="2772738" cy="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E331F28B-B491-1C32-A500-4737A4834AE1}"/>
              </a:ext>
            </a:extLst>
          </p:cNvPr>
          <p:cNvSpPr/>
          <p:nvPr/>
        </p:nvSpPr>
        <p:spPr>
          <a:xfrm>
            <a:off x="3174223" y="5816315"/>
            <a:ext cx="305577"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578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Python lists</a:t>
            </a:r>
          </a:p>
        </p:txBody>
      </p:sp>
      <p:sp>
        <p:nvSpPr>
          <p:cNvPr id="7171" name="Rectangle 3"/>
          <p:cNvSpPr>
            <a:spLocks noGrp="1" noChangeArrowheads="1"/>
          </p:cNvSpPr>
          <p:nvPr>
            <p:ph type="body" sz="quarter" idx="14"/>
          </p:nvPr>
        </p:nvSpPr>
        <p:spPr/>
        <p:txBody>
          <a:bodyPr/>
          <a:lstStyle/>
          <a:p>
            <a:pPr>
              <a:spcBef>
                <a:spcPts val="600"/>
              </a:spcBef>
            </a:pPr>
            <a:r>
              <a:rPr lang="en-GB" b="1" dirty="0">
                <a:solidFill>
                  <a:schemeClr val="tx1"/>
                </a:solidFill>
              </a:rPr>
              <a:t>Python lists are similar to arrays in other languages.*</a:t>
            </a:r>
            <a:endParaRPr lang="en-US" dirty="0">
              <a:solidFill>
                <a:schemeClr val="tx1"/>
              </a:solidFill>
            </a:endParaRPr>
          </a:p>
          <a:p>
            <a:pPr marL="457200" lvl="1" indent="-228600">
              <a:spcBef>
                <a:spcPts val="600"/>
              </a:spcBef>
              <a:buFont typeface="Arial" panose="020B0604020202020204" pitchFamily="34" charset="0"/>
              <a:buChar char="•"/>
            </a:pPr>
            <a:r>
              <a:rPr lang="en-GB" sz="1800" dirty="0"/>
              <a:t>Can contain objects of any type.</a:t>
            </a:r>
          </a:p>
          <a:p>
            <a:pPr marL="457200" lvl="1" indent="-228600">
              <a:spcBef>
                <a:spcPts val="600"/>
              </a:spcBef>
              <a:buFont typeface="Arial" panose="020B0604020202020204" pitchFamily="34" charset="0"/>
              <a:buChar char="•"/>
            </a:pPr>
            <a:r>
              <a:rPr lang="en-GB" sz="1800" dirty="0"/>
              <a:t>Multi-dimensional lists are just lists containing references to other lists.</a:t>
            </a:r>
          </a:p>
          <a:p>
            <a:pPr>
              <a:spcBef>
                <a:spcPts val="600"/>
              </a:spcBef>
            </a:pPr>
            <a:r>
              <a:rPr lang="en-GB" b="1" dirty="0">
                <a:solidFill>
                  <a:schemeClr val="tx1"/>
                </a:solidFill>
              </a:rPr>
              <a:t>Lists can be created using </a:t>
            </a:r>
            <a:r>
              <a:rPr lang="en-GB" b="1" dirty="0">
                <a:solidFill>
                  <a:schemeClr val="tx1"/>
                </a:solidFill>
                <a:cs typeface="Courier New"/>
              </a:rPr>
              <a:t>[ ] or the built-in list()</a:t>
            </a:r>
            <a:r>
              <a:rPr lang="en-GB" b="1" dirty="0">
                <a:solidFill>
                  <a:schemeClr val="tx1"/>
                </a:solidFill>
              </a:rPr>
              <a:t> function.</a:t>
            </a:r>
            <a:endParaRPr lang="en-GB" b="1" dirty="0">
              <a:solidFill>
                <a:schemeClr val="tx1"/>
              </a:solidFill>
              <a:cs typeface="Courier New"/>
            </a:endParaRPr>
          </a:p>
          <a:p>
            <a:pPr>
              <a:spcBef>
                <a:spcPts val="600"/>
              </a:spcBef>
            </a:pPr>
            <a:r>
              <a:rPr lang="en-GB" b="1" dirty="0">
                <a:solidFill>
                  <a:schemeClr val="tx1"/>
                </a:solidFill>
              </a:rPr>
              <a:t>Access list elements using [] or by method calls.</a:t>
            </a:r>
          </a:p>
          <a:p>
            <a:pPr marL="457200" lvl="1" indent="-228600">
              <a:spcBef>
                <a:spcPts val="600"/>
              </a:spcBef>
              <a:buFont typeface="Arial" panose="020B0604020202020204" pitchFamily="34" charset="0"/>
              <a:buChar char="•"/>
            </a:pPr>
            <a:r>
              <a:rPr lang="en-GB" sz="1800" dirty="0"/>
              <a:t>Indexes on the left start at zero.</a:t>
            </a:r>
          </a:p>
          <a:p>
            <a:pPr marL="457200" lvl="1" indent="-228600">
              <a:spcBef>
                <a:spcPts val="600"/>
              </a:spcBef>
              <a:buFont typeface="Arial" panose="020B0604020202020204" pitchFamily="34" charset="0"/>
              <a:buChar char="•"/>
            </a:pPr>
            <a:r>
              <a:rPr lang="en-GB" sz="1800" dirty="0"/>
              <a:t>Indexes on the right start at -1.</a:t>
            </a:r>
          </a:p>
          <a:p>
            <a:pPr marL="457200" lvl="1" indent="-228600">
              <a:spcBef>
                <a:spcPts val="600"/>
              </a:spcBef>
              <a:buFont typeface="Arial" panose="020B0604020202020204" pitchFamily="34" charset="0"/>
              <a:buChar char="•"/>
            </a:pPr>
            <a:r>
              <a:rPr lang="en-GB" sz="1800" dirty="0"/>
              <a:t>Multiply operator * can also be applied to a list.</a:t>
            </a:r>
          </a:p>
        </p:txBody>
      </p:sp>
      <p:sp>
        <p:nvSpPr>
          <p:cNvPr id="7172" name="Text Box 8"/>
          <p:cNvSpPr txBox="1">
            <a:spLocks noChangeArrowheads="1"/>
          </p:cNvSpPr>
          <p:nvPr/>
        </p:nvSpPr>
        <p:spPr bwMode="auto">
          <a:xfrm>
            <a:off x="762054" y="4883117"/>
            <a:ext cx="6136616"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a:t>
            </a:r>
            <a:r>
              <a:rPr lang="en-GB" sz="1800" b="1" dirty="0">
                <a:solidFill>
                  <a:schemeClr val="accent1"/>
                </a:solidFill>
                <a:latin typeface="Consolas" panose="020B0609020204030204" pitchFamily="49" charset="0"/>
              </a:rPr>
              <a:t>'Cornish Yarg'</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print(cheese[1])</a:t>
            </a:r>
          </a:p>
          <a:p>
            <a:pPr>
              <a:spcBef>
                <a:spcPct val="0"/>
              </a:spcBef>
            </a:pPr>
            <a:r>
              <a:rPr lang="en-GB" sz="1800" dirty="0">
                <a:solidFill>
                  <a:schemeClr val="bg1"/>
                </a:solidFill>
                <a:latin typeface="Consolas" panose="020B0609020204030204" pitchFamily="49" charset="0"/>
              </a:rPr>
              <a:t>cheese[</a:t>
            </a:r>
            <a:r>
              <a:rPr lang="en-GB" sz="1800" b="1" dirty="0">
                <a:solidFill>
                  <a:schemeClr val="accent1"/>
                </a:solidFill>
                <a:latin typeface="Consolas" panose="020B0609020204030204" pitchFamily="49" charset="0"/>
              </a:rPr>
              <a:t>-1</a:t>
            </a:r>
            <a:r>
              <a:rPr lang="en-GB" sz="1800" dirty="0">
                <a:solidFill>
                  <a:schemeClr val="bg1"/>
                </a:solidFill>
                <a:latin typeface="Consolas" panose="020B0609020204030204" pitchFamily="49" charset="0"/>
              </a:rPr>
              <a:t>] = 'Red Leicester'</a:t>
            </a:r>
          </a:p>
          <a:p>
            <a:pPr>
              <a:spcBef>
                <a:spcPct val="0"/>
              </a:spcBef>
            </a:pPr>
            <a:r>
              <a:rPr lang="en-GB" sz="1800" dirty="0">
                <a:solidFill>
                  <a:schemeClr val="bg1"/>
                </a:solidFill>
                <a:latin typeface="Consolas" panose="020B0609020204030204" pitchFamily="49" charset="0"/>
              </a:rPr>
              <a:t>print(cheese)</a:t>
            </a:r>
          </a:p>
        </p:txBody>
      </p:sp>
      <p:sp>
        <p:nvSpPr>
          <p:cNvPr id="7173" name="Text Box 9"/>
          <p:cNvSpPr txBox="1">
            <a:spLocks noChangeArrowheads="1"/>
          </p:cNvSpPr>
          <p:nvPr/>
        </p:nvSpPr>
        <p:spPr bwMode="auto">
          <a:xfrm>
            <a:off x="2486078" y="6074106"/>
            <a:ext cx="4960938" cy="5905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Stilton</a:t>
            </a:r>
          </a:p>
          <a:p>
            <a:pPr>
              <a:spcBef>
                <a:spcPct val="0"/>
              </a:spcBef>
            </a:pPr>
            <a:r>
              <a:rPr lang="en-GB" sz="1600" dirty="0">
                <a:latin typeface="Courier New" panose="02070309020205020404" pitchFamily="49" charset="0"/>
              </a:rPr>
              <a:t>['Cheddar', 'Stilton', 'Red Leicester']</a:t>
            </a:r>
          </a:p>
        </p:txBody>
      </p:sp>
      <p:sp>
        <p:nvSpPr>
          <p:cNvPr id="2" name="Slide Number Placeholder 1">
            <a:extLst>
              <a:ext uri="{FF2B5EF4-FFF2-40B4-BE49-F238E27FC236}">
                <a16:creationId xmlns:a16="http://schemas.microsoft.com/office/drawing/2014/main" id="{03C1FB30-5A76-7200-C5EB-4DE0B3B6DB2D}"/>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68139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pPr eaLnBrk="1" hangingPunct="1"/>
            <a:r>
              <a:rPr lang="en-GB" dirty="0"/>
              <a:t>Tuple and list slicing</a:t>
            </a:r>
          </a:p>
        </p:txBody>
      </p:sp>
      <p:sp>
        <p:nvSpPr>
          <p:cNvPr id="8195" name="Rectangle 3"/>
          <p:cNvSpPr>
            <a:spLocks noGrp="1" noChangeArrowheads="1"/>
          </p:cNvSpPr>
          <p:nvPr>
            <p:ph type="body" sz="quarter" idx="14"/>
          </p:nvPr>
        </p:nvSpPr>
        <p:spPr/>
        <p:txBody>
          <a:bodyPr/>
          <a:lstStyle/>
          <a:p>
            <a:r>
              <a:rPr lang="en-GB" b="1" dirty="0">
                <a:solidFill>
                  <a:schemeClr val="tx1"/>
                </a:solidFill>
              </a:rPr>
              <a:t>Slicing can return multiple objects from Tuple:</a:t>
            </a:r>
          </a:p>
          <a:p>
            <a:pPr marL="400050" indent="-171450">
              <a:buFont typeface="Arial"/>
              <a:buChar char="•"/>
            </a:pPr>
            <a:r>
              <a:rPr lang="en-GB" sz="1800" dirty="0">
                <a:solidFill>
                  <a:schemeClr val="tx1"/>
                </a:solidFill>
              </a:rPr>
              <a:t>Indexed by [start, end] but does not include end-index</a:t>
            </a:r>
            <a:endParaRPr lang="en-GB" sz="1800" i="1" dirty="0">
              <a:solidFill>
                <a:schemeClr val="tx1"/>
              </a:solidFill>
            </a:endParaRPr>
          </a:p>
          <a:p>
            <a:pPr marL="400050" lvl="1" indent="-171450">
              <a:buFont typeface="Arial" panose="020B0604020202020204" pitchFamily="34" charset="0"/>
              <a:buChar char="•"/>
            </a:pPr>
            <a:r>
              <a:rPr lang="en-GB" sz="1800" dirty="0"/>
              <a:t>Counting from zero on LHS, from -1 on RHS</a:t>
            </a:r>
          </a:p>
          <a:p>
            <a:pPr marL="400050" lvl="1" indent="-171450">
              <a:buFont typeface="Arial" panose="020B0604020202020204" pitchFamily="34" charset="0"/>
              <a:buChar char="•"/>
            </a:pPr>
            <a:endParaRPr lang="en-GB" dirty="0"/>
          </a:p>
          <a:p>
            <a:pPr marL="400050" lvl="1" indent="-171450">
              <a:buFont typeface="Arial" panose="020B0604020202020204" pitchFamily="34" charset="0"/>
              <a:buChar char="•"/>
            </a:pPr>
            <a:endParaRPr lang="en-GB" sz="1800" dirty="0"/>
          </a:p>
          <a:p>
            <a:pPr lvl="1"/>
            <a:endParaRPr lang="en-GB" dirty="0"/>
          </a:p>
          <a:p>
            <a:pPr lvl="1"/>
            <a:endParaRPr lang="en-GB" dirty="0"/>
          </a:p>
          <a:p>
            <a:pPr lvl="2"/>
            <a:endParaRPr lang="en-GB" dirty="0"/>
          </a:p>
          <a:p>
            <a:pPr lvl="2"/>
            <a:endParaRPr lang="en-GB" dirty="0"/>
          </a:p>
          <a:p>
            <a:pPr lvl="2"/>
            <a:endParaRPr lang="en-GB" dirty="0"/>
          </a:p>
          <a:p>
            <a:pPr lvl="1"/>
            <a:endParaRPr lang="en-GB" dirty="0"/>
          </a:p>
          <a:p>
            <a:pPr marL="914400" lvl="2" indent="0">
              <a:buNone/>
            </a:pPr>
            <a:endParaRPr lang="en-GB" dirty="0"/>
          </a:p>
          <a:p>
            <a:pPr marL="457200" lvl="1" indent="-228600">
              <a:buFont typeface="Arial" panose="020B0604020202020204" pitchFamily="34" charset="0"/>
              <a:buChar char="•"/>
            </a:pPr>
            <a:r>
              <a:rPr lang="en-GB" sz="1800" dirty="0"/>
              <a:t>List elements may be removed using </a:t>
            </a:r>
            <a:r>
              <a:rPr lang="en-GB" sz="1800" b="0" dirty="0">
                <a:cs typeface="Courier New"/>
              </a:rPr>
              <a:t>del</a:t>
            </a:r>
            <a:endParaRPr lang="en-GB" sz="1800" dirty="0">
              <a:cs typeface="Courier New"/>
            </a:endParaRPr>
          </a:p>
          <a:p>
            <a:pPr lvl="1"/>
            <a:endParaRPr lang="en-GB" dirty="0"/>
          </a:p>
        </p:txBody>
      </p:sp>
      <p:sp>
        <p:nvSpPr>
          <p:cNvPr id="8196" name="Text Box 5"/>
          <p:cNvSpPr txBox="1">
            <a:spLocks noChangeArrowheads="1"/>
          </p:cNvSpPr>
          <p:nvPr/>
        </p:nvSpPr>
        <p:spPr bwMode="auto">
          <a:xfrm>
            <a:off x="1199123" y="2861062"/>
            <a:ext cx="5722538" cy="156966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1440" tIns="45720" rIns="91440" bIns="45720" anchor="t">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=('eggs', 'bacon', </a:t>
            </a:r>
            <a:r>
              <a:rPr lang="en-GB" sz="1600" dirty="0">
                <a:solidFill>
                  <a:schemeClr val="accent1"/>
                </a:solidFill>
                <a:latin typeface="Consolas" panose="020B0609020204030204" pitchFamily="49" charset="0"/>
                <a:cs typeface="Courier New"/>
              </a:rPr>
              <a:t>'spam', 'tea', </a:t>
            </a:r>
            <a:r>
              <a:rPr lang="en-GB" sz="1600" b="1" dirty="0">
                <a:solidFill>
                  <a:schemeClr val="bg1"/>
                </a:solidFill>
                <a:latin typeface="Consolas" panose="020B0609020204030204" pitchFamily="49" charset="0"/>
                <a:cs typeface="Courier New"/>
              </a:rPr>
              <a:t>'beans')</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a:t>
            </a:r>
            <a:r>
              <a:rPr lang="en-GB" sz="1600" dirty="0">
                <a:solidFill>
                  <a:schemeClr val="accent1"/>
                </a:solidFill>
                <a:latin typeface="Consolas" panose="020B0609020204030204" pitchFamily="49" charset="0"/>
                <a:cs typeface="Courier New"/>
              </a:rPr>
              <a:t>2:4</a:t>
            </a:r>
            <a:r>
              <a:rPr lang="en-GB" sz="1600" b="1" dirty="0">
                <a:solidFill>
                  <a:schemeClr val="bg1"/>
                </a:solidFill>
                <a:latin typeface="Consolas" panose="020B0609020204030204" pitchFamily="49" charset="0"/>
                <a:cs typeface="Courier New"/>
              </a:rPr>
              <a:t>])</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[-4])</a:t>
            </a:r>
          </a:p>
          <a:p>
            <a:pPr>
              <a:spcBef>
                <a:spcPct val="0"/>
              </a:spcBef>
            </a:pP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 = list(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[1:])</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[:2])</a:t>
            </a:r>
          </a:p>
        </p:txBody>
      </p:sp>
      <p:sp>
        <p:nvSpPr>
          <p:cNvPr id="8204" name="Text Box 13"/>
          <p:cNvSpPr txBox="1">
            <a:spLocks noChangeArrowheads="1"/>
          </p:cNvSpPr>
          <p:nvPr/>
        </p:nvSpPr>
        <p:spPr bwMode="auto">
          <a:xfrm>
            <a:off x="1199123" y="5932983"/>
            <a:ext cx="6019597" cy="83099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a:rPr>
              <a:t>cheese = ['Cheddar', </a:t>
            </a:r>
            <a:r>
              <a:rPr lang="en-GB" sz="1600" b="1" dirty="0">
                <a:solidFill>
                  <a:schemeClr val="accent2"/>
                </a:solidFill>
                <a:latin typeface="Consolas" panose="020B0609020204030204" pitchFamily="49" charset="0"/>
                <a:cs typeface="Courier New"/>
              </a:rPr>
              <a:t>'Camembert', 'Brie'</a:t>
            </a:r>
            <a:r>
              <a:rPr lang="en-GB" sz="1600" dirty="0">
                <a:solidFill>
                  <a:schemeClr val="bg1"/>
                </a:solidFill>
                <a:latin typeface="Consolas" panose="020B0609020204030204" pitchFamily="49" charset="0"/>
                <a:cs typeface="Courier New"/>
              </a:rPr>
              <a:t>, 'Stilton']</a:t>
            </a:r>
          </a:p>
          <a:p>
            <a:pPr>
              <a:spcBef>
                <a:spcPct val="0"/>
              </a:spcBef>
            </a:pPr>
            <a:r>
              <a:rPr lang="en-GB" sz="1600" dirty="0">
                <a:solidFill>
                  <a:schemeClr val="bg1"/>
                </a:solidFill>
                <a:latin typeface="Consolas" panose="020B0609020204030204" pitchFamily="49" charset="0"/>
                <a:cs typeface="Courier New"/>
              </a:rPr>
              <a:t>del cheese[</a:t>
            </a:r>
            <a:r>
              <a:rPr lang="en-GB" sz="1600" b="1" dirty="0">
                <a:solidFill>
                  <a:schemeClr val="accent2"/>
                </a:solidFill>
                <a:latin typeface="Consolas" panose="020B0609020204030204" pitchFamily="49" charset="0"/>
                <a:cs typeface="Courier New"/>
              </a:rPr>
              <a:t>1:3</a:t>
            </a:r>
            <a:r>
              <a:rPr lang="en-GB" sz="1600" dirty="0">
                <a:solidFill>
                  <a:schemeClr val="bg1"/>
                </a:solidFill>
                <a:latin typeface="Consolas" panose="020B0609020204030204" pitchFamily="49" charset="0"/>
                <a:cs typeface="Courier New"/>
              </a:rPr>
              <a:t>]</a:t>
            </a:r>
          </a:p>
          <a:p>
            <a:pPr>
              <a:spcBef>
                <a:spcPct val="0"/>
              </a:spcBef>
            </a:pPr>
            <a:r>
              <a:rPr lang="en-GB" sz="1600" dirty="0">
                <a:solidFill>
                  <a:schemeClr val="bg1"/>
                </a:solidFill>
                <a:latin typeface="Consolas" panose="020B0609020204030204" pitchFamily="49" charset="0"/>
                <a:cs typeface="Courier New"/>
              </a:rPr>
              <a:t>print(cheese)</a:t>
            </a:r>
          </a:p>
        </p:txBody>
      </p:sp>
      <p:sp>
        <p:nvSpPr>
          <p:cNvPr id="8205" name="Text Box 14"/>
          <p:cNvSpPr txBox="1">
            <a:spLocks noChangeArrowheads="1"/>
          </p:cNvSpPr>
          <p:nvPr/>
        </p:nvSpPr>
        <p:spPr bwMode="auto">
          <a:xfrm>
            <a:off x="7218720" y="6408379"/>
            <a:ext cx="2882900"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['Cheddar', 'Stilton']</a:t>
            </a:r>
          </a:p>
        </p:txBody>
      </p:sp>
      <p:sp>
        <p:nvSpPr>
          <p:cNvPr id="2" name="Slide Number Placeholder 1">
            <a:extLst>
              <a:ext uri="{FF2B5EF4-FFF2-40B4-BE49-F238E27FC236}">
                <a16:creationId xmlns:a16="http://schemas.microsoft.com/office/drawing/2014/main" id="{034094A3-BC9B-5E6B-1E34-F33C362D0C88}"/>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Box 2">
            <a:extLst>
              <a:ext uri="{FF2B5EF4-FFF2-40B4-BE49-F238E27FC236}">
                <a16:creationId xmlns:a16="http://schemas.microsoft.com/office/drawing/2014/main" id="{E39735F6-49B6-1D7B-7ABF-C3A6F40FC228}"/>
              </a:ext>
            </a:extLst>
          </p:cNvPr>
          <p:cNvSpPr txBox="1"/>
          <p:nvPr/>
        </p:nvSpPr>
        <p:spPr>
          <a:xfrm>
            <a:off x="7218720" y="3100901"/>
            <a:ext cx="137736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start:end+1</a:t>
            </a:r>
          </a:p>
        </p:txBody>
      </p:sp>
      <p:sp>
        <p:nvSpPr>
          <p:cNvPr id="4" name="Line 11">
            <a:extLst>
              <a:ext uri="{FF2B5EF4-FFF2-40B4-BE49-F238E27FC236}">
                <a16:creationId xmlns:a16="http://schemas.microsoft.com/office/drawing/2014/main" id="{EB25FBF4-71DE-2DD0-5B51-C076CE4CA388}"/>
              </a:ext>
            </a:extLst>
          </p:cNvPr>
          <p:cNvSpPr>
            <a:spLocks noChangeShapeType="1"/>
          </p:cNvSpPr>
          <p:nvPr/>
        </p:nvSpPr>
        <p:spPr bwMode="auto">
          <a:xfrm flipH="1" flipV="1">
            <a:off x="3295650" y="3259105"/>
            <a:ext cx="3923070" cy="2646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F3CBA9B-3E65-011A-9C6E-9D8DDDF76178}"/>
              </a:ext>
            </a:extLst>
          </p:cNvPr>
          <p:cNvSpPr/>
          <p:nvPr/>
        </p:nvSpPr>
        <p:spPr>
          <a:xfrm>
            <a:off x="2735304" y="3130801"/>
            <a:ext cx="560346" cy="29535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Box 14">
            <a:extLst>
              <a:ext uri="{FF2B5EF4-FFF2-40B4-BE49-F238E27FC236}">
                <a16:creationId xmlns:a16="http://schemas.microsoft.com/office/drawing/2014/main" id="{C2435B69-6AB7-7550-94F9-E2CA261B8AA6}"/>
              </a:ext>
            </a:extLst>
          </p:cNvPr>
          <p:cNvSpPr txBox="1">
            <a:spLocks noChangeArrowheads="1"/>
          </p:cNvSpPr>
          <p:nvPr/>
        </p:nvSpPr>
        <p:spPr bwMode="auto">
          <a:xfrm>
            <a:off x="2656144" y="4430722"/>
            <a:ext cx="4257897" cy="107721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('spam', 'tea')</a:t>
            </a:r>
          </a:p>
          <a:p>
            <a:r>
              <a:rPr lang="en-GB" sz="1600" dirty="0">
                <a:latin typeface="Courier New" panose="02070309020205020404" pitchFamily="49" charset="0"/>
              </a:rPr>
              <a:t>bacon</a:t>
            </a:r>
          </a:p>
          <a:p>
            <a:r>
              <a:rPr lang="en-GB" sz="1600" dirty="0">
                <a:latin typeface="Courier New" panose="02070309020205020404" pitchFamily="49" charset="0"/>
              </a:rPr>
              <a:t>['bacon', 'spam', 'tea', 'beans']</a:t>
            </a:r>
          </a:p>
          <a:p>
            <a:r>
              <a:rPr lang="en-GB" sz="1600" dirty="0">
                <a:latin typeface="Courier New" panose="02070309020205020404" pitchFamily="49" charset="0"/>
              </a:rPr>
              <a:t>['eggs', 'bacon']</a:t>
            </a:r>
          </a:p>
        </p:txBody>
      </p:sp>
    </p:spTree>
    <p:extLst>
      <p:ext uri="{BB962C8B-B14F-4D97-AF65-F5344CB8AC3E}">
        <p14:creationId xmlns:p14="http://schemas.microsoft.com/office/powerpoint/2010/main" val="386715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r>
              <a:rPr lang="en-GB" dirty="0"/>
              <a:t>Extended iterable unpacking</a:t>
            </a:r>
          </a:p>
        </p:txBody>
      </p:sp>
      <p:sp>
        <p:nvSpPr>
          <p:cNvPr id="9219" name="Rectangle 6"/>
          <p:cNvSpPr>
            <a:spLocks noGrp="1" noChangeArrowheads="1"/>
          </p:cNvSpPr>
          <p:nvPr>
            <p:ph sz="quarter" idx="4"/>
          </p:nvPr>
        </p:nvSpPr>
        <p:spPr/>
        <p:txBody>
          <a:bodyPr/>
          <a:lstStyle/>
          <a:p>
            <a:pPr marL="0" indent="0">
              <a:buNone/>
            </a:pPr>
            <a:r>
              <a:rPr lang="en-GB" b="1" dirty="0">
                <a:solidFill>
                  <a:schemeClr val="tx1"/>
                </a:solidFill>
              </a:rPr>
              <a:t>Python 3 allows unpacking to a wildcard.</a:t>
            </a:r>
            <a:endParaRPr lang="en-US" dirty="0">
              <a:solidFill>
                <a:schemeClr val="tx1"/>
              </a:solidFill>
            </a:endParaRPr>
          </a:p>
          <a:p>
            <a:pPr marL="457200" lvl="1" indent="-228600">
              <a:buFont typeface="Arial" panose="020B0604020202020204" pitchFamily="34" charset="0"/>
              <a:buChar char="•"/>
            </a:pPr>
            <a:r>
              <a:rPr lang="en-GB" sz="1800" dirty="0"/>
              <a:t>Only allowed on the left-side of an assignment.</a:t>
            </a:r>
          </a:p>
        </p:txBody>
      </p:sp>
      <p:sp>
        <p:nvSpPr>
          <p:cNvPr id="9221" name="Text Box 5"/>
          <p:cNvSpPr txBox="1">
            <a:spLocks noChangeArrowheads="1"/>
          </p:cNvSpPr>
          <p:nvPr/>
        </p:nvSpPr>
        <p:spPr bwMode="auto">
          <a:xfrm>
            <a:off x="1185222" y="2433884"/>
            <a:ext cx="5456547" cy="769441"/>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'eggs', 'bacon', 'spam', 'tea'</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x, y, z = </a:t>
            </a:r>
            <a:r>
              <a:rPr lang="en-GB" sz="1800" dirty="0" err="1">
                <a:solidFill>
                  <a:schemeClr val="bg1"/>
                </a:solidFill>
                <a:latin typeface="Consolas" panose="020B0609020204030204" pitchFamily="49" charset="0"/>
              </a:rPr>
              <a:t>mytuple</a:t>
            </a:r>
            <a:endParaRPr lang="en-GB" sz="1800" dirty="0">
              <a:solidFill>
                <a:schemeClr val="bg1"/>
              </a:solidFill>
              <a:latin typeface="Consolas" panose="020B0609020204030204" pitchFamily="49" charset="0"/>
            </a:endParaRPr>
          </a:p>
        </p:txBody>
      </p:sp>
      <p:sp>
        <p:nvSpPr>
          <p:cNvPr id="9222" name="Text Box 8"/>
          <p:cNvSpPr txBox="1">
            <a:spLocks noChangeArrowheads="1"/>
          </p:cNvSpPr>
          <p:nvPr/>
        </p:nvSpPr>
        <p:spPr bwMode="auto">
          <a:xfrm>
            <a:off x="6641769" y="2827140"/>
            <a:ext cx="4870244"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solidFill>
                  <a:srgbClr val="FF0000"/>
                </a:solidFill>
                <a:latin typeface="Consolas" panose="020B0609020204030204" pitchFamily="49" charset="0"/>
              </a:rPr>
              <a:t>ValueError</a:t>
            </a:r>
            <a:r>
              <a:rPr lang="en-US" sz="1800" dirty="0">
                <a:solidFill>
                  <a:srgbClr val="FF0000"/>
                </a:solidFill>
                <a:latin typeface="Consolas" panose="020B0609020204030204" pitchFamily="49" charset="0"/>
              </a:rPr>
              <a:t>: too many values to unpack</a:t>
            </a:r>
            <a:endParaRPr lang="en-GB" sz="1800" dirty="0">
              <a:solidFill>
                <a:srgbClr val="FF0000"/>
              </a:solidFill>
              <a:latin typeface="Consolas" panose="020B0609020204030204" pitchFamily="49" charset="0"/>
            </a:endParaRPr>
          </a:p>
        </p:txBody>
      </p:sp>
      <p:sp>
        <p:nvSpPr>
          <p:cNvPr id="9223" name="Text Box 5"/>
          <p:cNvSpPr txBox="1">
            <a:spLocks noChangeArrowheads="1"/>
          </p:cNvSpPr>
          <p:nvPr/>
        </p:nvSpPr>
        <p:spPr bwMode="auto">
          <a:xfrm>
            <a:off x="1185222" y="3667810"/>
            <a:ext cx="5456547" cy="104644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'eggs', 'bacon', 'spam', 'tea'</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x, y, </a:t>
            </a:r>
            <a:r>
              <a:rPr lang="en-GB" sz="1800" b="1" dirty="0">
                <a:solidFill>
                  <a:schemeClr val="bg1"/>
                </a:solidFill>
                <a:latin typeface="Consolas" panose="020B0609020204030204" pitchFamily="49" charset="0"/>
              </a:rPr>
              <a:t>*z</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mytuple</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print(x, y, z)</a:t>
            </a:r>
          </a:p>
        </p:txBody>
      </p:sp>
      <p:sp>
        <p:nvSpPr>
          <p:cNvPr id="9224" name="Text Box 10"/>
          <p:cNvSpPr txBox="1">
            <a:spLocks noChangeArrowheads="1"/>
          </p:cNvSpPr>
          <p:nvPr/>
        </p:nvSpPr>
        <p:spPr bwMode="auto">
          <a:xfrm>
            <a:off x="6641769" y="4331916"/>
            <a:ext cx="3537158" cy="37623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rPr>
              <a:t>eggs bacon ['spam', 'tea']</a:t>
            </a:r>
            <a:endParaRPr lang="en-GB" sz="1800" dirty="0">
              <a:latin typeface="Consolas" panose="020B0609020204030204" pitchFamily="49" charset="0"/>
            </a:endParaRPr>
          </a:p>
        </p:txBody>
      </p:sp>
      <p:sp>
        <p:nvSpPr>
          <p:cNvPr id="9225" name="Text Box 12"/>
          <p:cNvSpPr txBox="1">
            <a:spLocks noChangeArrowheads="1"/>
          </p:cNvSpPr>
          <p:nvPr/>
        </p:nvSpPr>
        <p:spPr bwMode="auto">
          <a:xfrm>
            <a:off x="1185223" y="5220047"/>
            <a:ext cx="5850577"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t1 = 'cat', 'dog', 'python', 'mouse', 'camel'</a:t>
            </a:r>
          </a:p>
          <a:p>
            <a:pPr>
              <a:spcBef>
                <a:spcPct val="0"/>
              </a:spcBef>
            </a:pPr>
            <a:r>
              <a:rPr lang="en-GB" sz="1800" dirty="0">
                <a:solidFill>
                  <a:schemeClr val="bg1"/>
                </a:solidFill>
                <a:latin typeface="Consolas" panose="020B0609020204030204" pitchFamily="49" charset="0"/>
              </a:rPr>
              <a:t>t2 = 'kelp', 'crab', 'lobster', 'fish'</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for a, *b, c in t1, t2:</a:t>
            </a:r>
          </a:p>
          <a:p>
            <a:pPr>
              <a:spcBef>
                <a:spcPct val="0"/>
              </a:spcBef>
            </a:pPr>
            <a:r>
              <a:rPr lang="en-GB" sz="1800" dirty="0">
                <a:solidFill>
                  <a:schemeClr val="bg1"/>
                </a:solidFill>
                <a:latin typeface="Consolas" panose="020B0609020204030204" pitchFamily="49" charset="0"/>
              </a:rPr>
              <a:t>    print(a, b, c)</a:t>
            </a:r>
          </a:p>
        </p:txBody>
      </p:sp>
      <p:sp>
        <p:nvSpPr>
          <p:cNvPr id="9226" name="Text Box 13"/>
          <p:cNvSpPr txBox="1">
            <a:spLocks noChangeArrowheads="1"/>
          </p:cNvSpPr>
          <p:nvPr/>
        </p:nvSpPr>
        <p:spPr bwMode="auto">
          <a:xfrm>
            <a:off x="7035800" y="5881766"/>
            <a:ext cx="4757438" cy="6508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cat ['dog', 'python', 'mouse'] camel</a:t>
            </a:r>
          </a:p>
          <a:p>
            <a:pPr>
              <a:spcBef>
                <a:spcPct val="0"/>
              </a:spcBef>
            </a:pPr>
            <a:r>
              <a:rPr lang="en-GB" sz="1800" dirty="0">
                <a:latin typeface="Consolas" panose="020B0609020204030204" pitchFamily="49" charset="0"/>
              </a:rPr>
              <a:t>kelp ['crab', 'lobster'] fish</a:t>
            </a:r>
          </a:p>
        </p:txBody>
      </p:sp>
      <p:sp>
        <p:nvSpPr>
          <p:cNvPr id="2" name="Slide Number Placeholder 1">
            <a:extLst>
              <a:ext uri="{FF2B5EF4-FFF2-40B4-BE49-F238E27FC236}">
                <a16:creationId xmlns:a16="http://schemas.microsoft.com/office/drawing/2014/main" id="{E3E24B4B-7CBC-F748-C470-839BA82996DA}"/>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14597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Adding items to a list</a:t>
            </a:r>
          </a:p>
        </p:txBody>
      </p:sp>
      <p:sp>
        <p:nvSpPr>
          <p:cNvPr id="10243" name="Rectangle 3"/>
          <p:cNvSpPr>
            <a:spLocks noGrp="1" noChangeArrowheads="1"/>
          </p:cNvSpPr>
          <p:nvPr>
            <p:ph sz="quarter" idx="4"/>
          </p:nvPr>
        </p:nvSpPr>
        <p:spPr/>
        <p:txBody>
          <a:bodyPr/>
          <a:lstStyle/>
          <a:p>
            <a:pPr marL="0" indent="0">
              <a:buNone/>
            </a:pPr>
            <a:r>
              <a:rPr lang="en-GB" b="1" dirty="0">
                <a:solidFill>
                  <a:schemeClr val="tx1"/>
                </a:solidFill>
              </a:rPr>
              <a:t>On the left:</a:t>
            </a:r>
          </a:p>
          <a:p>
            <a:endParaRPr lang="en-GB" sz="1000" b="1" dirty="0">
              <a:solidFill>
                <a:schemeClr val="tx1"/>
              </a:solidFill>
            </a:endParaRPr>
          </a:p>
          <a:p>
            <a:pPr marL="914400" lvl="2" indent="0">
              <a:buNone/>
            </a:pPr>
            <a:endParaRPr lang="en-GB" b="1" dirty="0"/>
          </a:p>
          <a:p>
            <a:pPr marL="0" indent="0">
              <a:buNone/>
            </a:pPr>
            <a:r>
              <a:rPr lang="en-GB" b="1" dirty="0">
                <a:solidFill>
                  <a:schemeClr val="tx1"/>
                </a:solidFill>
              </a:rPr>
              <a:t>On the right:</a:t>
            </a:r>
          </a:p>
          <a:p>
            <a:pPr lvl="3"/>
            <a:endParaRPr lang="en-GB" dirty="0"/>
          </a:p>
          <a:p>
            <a:pPr marL="914400" lvl="2" indent="0">
              <a:buNone/>
            </a:pPr>
            <a:endParaRPr lang="en-GB" dirty="0"/>
          </a:p>
          <a:p>
            <a:pPr marL="914400" lvl="2" indent="0">
              <a:buNone/>
            </a:pPr>
            <a:endParaRPr lang="en-GB" dirty="0"/>
          </a:p>
          <a:p>
            <a:pPr marL="457200" lvl="1" indent="-228600">
              <a:buFont typeface="Arial" panose="020B0604020202020204" pitchFamily="34" charset="0"/>
              <a:buChar char="•"/>
            </a:pPr>
            <a:r>
              <a:rPr lang="en-GB" sz="1800" dirty="0"/>
              <a:t>Append can only be used for one item.</a:t>
            </a:r>
          </a:p>
          <a:p>
            <a:pPr marL="88900" lvl="1" indent="0">
              <a:buNone/>
            </a:pPr>
            <a:endParaRPr lang="en-GB" dirty="0"/>
          </a:p>
          <a:p>
            <a:pPr lvl="1"/>
            <a:endParaRPr lang="en-GB" dirty="0"/>
          </a:p>
          <a:p>
            <a:pPr marL="0" indent="0">
              <a:buNone/>
            </a:pPr>
            <a:r>
              <a:rPr lang="en-GB" b="1" dirty="0">
                <a:solidFill>
                  <a:schemeClr val="tx1"/>
                </a:solidFill>
              </a:rPr>
              <a:t>Anywhere:</a:t>
            </a:r>
          </a:p>
        </p:txBody>
      </p:sp>
      <p:sp>
        <p:nvSpPr>
          <p:cNvPr id="10245" name="Text Box 8"/>
          <p:cNvSpPr txBox="1">
            <a:spLocks noChangeArrowheads="1"/>
          </p:cNvSpPr>
          <p:nvPr/>
        </p:nvSpPr>
        <p:spPr bwMode="auto">
          <a:xfrm>
            <a:off x="949241" y="2045010"/>
            <a:ext cx="5065479"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rPr>
              <a:t>cheese[:0] = ['Cheshire', '</a:t>
            </a:r>
            <a:r>
              <a:rPr lang="en-US" sz="1800" dirty="0" err="1">
                <a:solidFill>
                  <a:schemeClr val="bg1"/>
                </a:solidFill>
                <a:latin typeface="Consolas" panose="020B0609020204030204" pitchFamily="49" charset="0"/>
              </a:rPr>
              <a:t>Ilchester</a:t>
            </a:r>
            <a:r>
              <a:rPr lang="en-US" sz="1800" dirty="0">
                <a:solidFill>
                  <a:schemeClr val="bg1"/>
                </a:solidFill>
                <a:latin typeface="Consolas" panose="020B0609020204030204" pitchFamily="49" charset="0"/>
              </a:rPr>
              <a:t>']</a:t>
            </a:r>
          </a:p>
        </p:txBody>
      </p:sp>
      <p:sp>
        <p:nvSpPr>
          <p:cNvPr id="10244" name="Text Box 5"/>
          <p:cNvSpPr txBox="1">
            <a:spLocks noChangeArrowheads="1"/>
          </p:cNvSpPr>
          <p:nvPr/>
        </p:nvSpPr>
        <p:spPr bwMode="auto">
          <a:xfrm>
            <a:off x="939715" y="2991827"/>
            <a:ext cx="5156285"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'Devon Blue']</a:t>
            </a:r>
          </a:p>
          <a:p>
            <a:pPr>
              <a:spcBef>
                <a:spcPct val="0"/>
              </a:spcBef>
            </a:pPr>
            <a:r>
              <a:rPr lang="en-GB" sz="1800" dirty="0" err="1">
                <a:solidFill>
                  <a:schemeClr val="bg1"/>
                </a:solidFill>
                <a:latin typeface="Consolas" panose="020B0609020204030204" pitchFamily="49" charset="0"/>
              </a:rPr>
              <a:t>cheese.extend</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'Devon Blue'])</a:t>
            </a:r>
          </a:p>
        </p:txBody>
      </p:sp>
      <p:sp>
        <p:nvSpPr>
          <p:cNvPr id="10247" name="Text Box 11"/>
          <p:cNvSpPr txBox="1">
            <a:spLocks noChangeArrowheads="1"/>
          </p:cNvSpPr>
          <p:nvPr/>
        </p:nvSpPr>
        <p:spPr bwMode="auto">
          <a:xfrm>
            <a:off x="949241" y="4250255"/>
            <a:ext cx="2769319"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cheese.append</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a:t>
            </a:r>
          </a:p>
        </p:txBody>
      </p:sp>
      <p:sp>
        <p:nvSpPr>
          <p:cNvPr id="10248" name="Text Box 12"/>
          <p:cNvSpPr txBox="1">
            <a:spLocks noChangeArrowheads="1"/>
          </p:cNvSpPr>
          <p:nvPr/>
        </p:nvSpPr>
        <p:spPr bwMode="auto">
          <a:xfrm>
            <a:off x="939715" y="5255423"/>
            <a:ext cx="6136616"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a:t>
            </a:r>
          </a:p>
          <a:p>
            <a:pPr>
              <a:spcBef>
                <a:spcPct val="0"/>
              </a:spcBef>
            </a:pPr>
            <a:r>
              <a:rPr lang="en-GB" sz="1800" dirty="0" err="1">
                <a:solidFill>
                  <a:schemeClr val="bg1"/>
                </a:solidFill>
                <a:latin typeface="Consolas" panose="020B0609020204030204" pitchFamily="49" charset="0"/>
              </a:rPr>
              <a:t>cheese.insert</a:t>
            </a:r>
            <a:r>
              <a:rPr lang="en-GB" sz="1800" dirty="0">
                <a:solidFill>
                  <a:schemeClr val="bg1"/>
                </a:solidFill>
                <a:latin typeface="Consolas" panose="020B0609020204030204" pitchFamily="49" charset="0"/>
              </a:rPr>
              <a:t>(2, 'Cornish Brie')</a:t>
            </a:r>
          </a:p>
          <a:p>
            <a:pPr>
              <a:spcBef>
                <a:spcPct val="0"/>
              </a:spcBef>
            </a:pPr>
            <a:r>
              <a:rPr lang="en-GB" sz="1800" dirty="0">
                <a:solidFill>
                  <a:schemeClr val="bg1"/>
                </a:solidFill>
                <a:latin typeface="Consolas" panose="020B0609020204030204" pitchFamily="49" charset="0"/>
              </a:rPr>
              <a:t>cheese[2:2] = ['Cornish Brie’]</a:t>
            </a:r>
          </a:p>
          <a:p>
            <a:pPr>
              <a:spcBef>
                <a:spcPct val="0"/>
              </a:spcBef>
            </a:pPr>
            <a:r>
              <a:rPr lang="en-GB" sz="1800" dirty="0">
                <a:solidFill>
                  <a:schemeClr val="bg1"/>
                </a:solidFill>
                <a:latin typeface="Consolas" panose="020B0609020204030204" pitchFamily="49" charset="0"/>
              </a:rPr>
              <a:t>print(cheese)</a:t>
            </a:r>
          </a:p>
        </p:txBody>
      </p:sp>
      <p:sp>
        <p:nvSpPr>
          <p:cNvPr id="10249" name="Text Box 13"/>
          <p:cNvSpPr txBox="1">
            <a:spLocks noChangeArrowheads="1"/>
          </p:cNvSpPr>
          <p:nvPr/>
        </p:nvSpPr>
        <p:spPr bwMode="auto">
          <a:xfrm>
            <a:off x="3346216" y="6443718"/>
            <a:ext cx="624401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600" dirty="0">
                <a:latin typeface="Consolas" panose="020B0609020204030204" pitchFamily="49" charset="0"/>
              </a:rPr>
              <a:t>['Cheddar', 'Stilton', 'Cornish Brie', 'Cornish Yarg']</a:t>
            </a:r>
            <a:endParaRPr lang="en-GB" sz="16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182ED442-2DC2-1F6C-D689-024244CD6959}"/>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3" name="TextBox 2">
            <a:extLst>
              <a:ext uri="{FF2B5EF4-FFF2-40B4-BE49-F238E27FC236}">
                <a16:creationId xmlns:a16="http://schemas.microsoft.com/office/drawing/2014/main" id="{55B6709B-DE73-66A6-AE05-37A76C0B3038}"/>
              </a:ext>
            </a:extLst>
          </p:cNvPr>
          <p:cNvSpPr txBox="1"/>
          <p:nvPr/>
        </p:nvSpPr>
        <p:spPr>
          <a:xfrm>
            <a:off x="6502399" y="3006330"/>
            <a:ext cx="2684273" cy="646331"/>
          </a:xfrm>
          <a:prstGeom prst="rect">
            <a:avLst/>
          </a:prstGeom>
          <a:solidFill>
            <a:schemeClr val="accent2"/>
          </a:solidFill>
          <a:ln>
            <a:noFill/>
          </a:ln>
        </p:spPr>
        <p:txBody>
          <a:bodyPr wrap="square" rtlCol="0">
            <a:spAutoFit/>
          </a:bodyPr>
          <a:lstStyle/>
          <a:p>
            <a:r>
              <a:rPr lang="en-GB" dirty="0"/>
              <a:t>Both statements extend list by two strings</a:t>
            </a:r>
          </a:p>
        </p:txBody>
      </p:sp>
      <p:sp>
        <p:nvSpPr>
          <p:cNvPr id="4" name="TextBox 3">
            <a:extLst>
              <a:ext uri="{FF2B5EF4-FFF2-40B4-BE49-F238E27FC236}">
                <a16:creationId xmlns:a16="http://schemas.microsoft.com/office/drawing/2014/main" id="{3F58D24F-E0A5-40A6-D3A2-080E8CA3AE3D}"/>
              </a:ext>
            </a:extLst>
          </p:cNvPr>
          <p:cNvSpPr txBox="1"/>
          <p:nvPr/>
        </p:nvSpPr>
        <p:spPr>
          <a:xfrm>
            <a:off x="7431261" y="5529424"/>
            <a:ext cx="2535699"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Both statements insert string before index 2</a:t>
            </a:r>
          </a:p>
        </p:txBody>
      </p:sp>
      <p:sp>
        <p:nvSpPr>
          <p:cNvPr id="5" name="Line 11">
            <a:extLst>
              <a:ext uri="{FF2B5EF4-FFF2-40B4-BE49-F238E27FC236}">
                <a16:creationId xmlns:a16="http://schemas.microsoft.com/office/drawing/2014/main" id="{EB53159F-AF2F-79CE-3769-91ECB3393B54}"/>
              </a:ext>
            </a:extLst>
          </p:cNvPr>
          <p:cNvSpPr>
            <a:spLocks noChangeShapeType="1"/>
          </p:cNvSpPr>
          <p:nvPr/>
        </p:nvSpPr>
        <p:spPr bwMode="auto">
          <a:xfrm flipH="1">
            <a:off x="5614415" y="3311197"/>
            <a:ext cx="887983"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Line 11">
            <a:extLst>
              <a:ext uri="{FF2B5EF4-FFF2-40B4-BE49-F238E27FC236}">
                <a16:creationId xmlns:a16="http://schemas.microsoft.com/office/drawing/2014/main" id="{9BB02D07-4EFA-02DA-7633-DF273A88CCEB}"/>
              </a:ext>
            </a:extLst>
          </p:cNvPr>
          <p:cNvSpPr>
            <a:spLocks noChangeShapeType="1"/>
          </p:cNvSpPr>
          <p:nvPr/>
        </p:nvSpPr>
        <p:spPr bwMode="auto">
          <a:xfrm flipH="1" flipV="1">
            <a:off x="5157214" y="5855586"/>
            <a:ext cx="2274046" cy="8766"/>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D92C9FF7-724D-2C91-EE1B-74B7D6829A4B}"/>
              </a:ext>
            </a:extLst>
          </p:cNvPr>
          <p:cNvSpPr/>
          <p:nvPr/>
        </p:nvSpPr>
        <p:spPr>
          <a:xfrm>
            <a:off x="1011936" y="3038000"/>
            <a:ext cx="4602480" cy="552544"/>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45CBE6AA-19FC-BCC1-34F6-5C3304AD928E}"/>
              </a:ext>
            </a:extLst>
          </p:cNvPr>
          <p:cNvSpPr/>
          <p:nvPr/>
        </p:nvSpPr>
        <p:spPr>
          <a:xfrm>
            <a:off x="1011936" y="5586926"/>
            <a:ext cx="4108704" cy="541069"/>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5FFBCDF-C62E-C475-2F4C-D3E79306CC85}"/>
              </a:ext>
            </a:extLst>
          </p:cNvPr>
          <p:cNvSpPr txBox="1"/>
          <p:nvPr/>
        </p:nvSpPr>
        <p:spPr>
          <a:xfrm>
            <a:off x="6502398" y="2045010"/>
            <a:ext cx="230773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Insert before Index 1</a:t>
            </a:r>
          </a:p>
        </p:txBody>
      </p:sp>
      <p:sp>
        <p:nvSpPr>
          <p:cNvPr id="11" name="Line 11">
            <a:extLst>
              <a:ext uri="{FF2B5EF4-FFF2-40B4-BE49-F238E27FC236}">
                <a16:creationId xmlns:a16="http://schemas.microsoft.com/office/drawing/2014/main" id="{BEB2D194-FE6A-DDD1-BB83-96EDEDF69495}"/>
              </a:ext>
            </a:extLst>
          </p:cNvPr>
          <p:cNvSpPr>
            <a:spLocks noChangeShapeType="1"/>
          </p:cNvSpPr>
          <p:nvPr/>
        </p:nvSpPr>
        <p:spPr bwMode="auto">
          <a:xfrm flipH="1">
            <a:off x="5807176" y="2233129"/>
            <a:ext cx="695222"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BADCCB5A-1F67-C5C6-BC52-F87510807865}"/>
              </a:ext>
            </a:extLst>
          </p:cNvPr>
          <p:cNvSpPr/>
          <p:nvPr/>
        </p:nvSpPr>
        <p:spPr>
          <a:xfrm>
            <a:off x="1029576" y="2080260"/>
            <a:ext cx="1302144" cy="29183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662004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22649</TotalTime>
  <Words>6332</Words>
  <Application>Microsoft Office PowerPoint</Application>
  <PresentationFormat>Widescreen</PresentationFormat>
  <Paragraphs>764</Paragraphs>
  <Slides>28</Slides>
  <Notes>28</Notes>
  <HiddenSlides>0</HiddenSlides>
  <MMClips>0</MMClips>
  <ScaleCrop>false</ScaleCrop>
  <HeadingPairs>
    <vt:vector size="6" baseType="variant">
      <vt:variant>
        <vt:lpstr>Fonts Used</vt:lpstr>
      </vt:variant>
      <vt:variant>
        <vt:i4>11</vt:i4>
      </vt:variant>
      <vt:variant>
        <vt:lpstr>Theme</vt:lpstr>
      </vt:variant>
      <vt:variant>
        <vt:i4>18</vt:i4>
      </vt:variant>
      <vt:variant>
        <vt:lpstr>Slide Titles</vt:lpstr>
      </vt:variant>
      <vt:variant>
        <vt:i4>28</vt:i4>
      </vt:variant>
    </vt:vector>
  </HeadingPairs>
  <TitlesOfParts>
    <vt:vector size="57" baseType="lpstr">
      <vt:lpstr>Calibri</vt:lpstr>
      <vt:lpstr>Figtree</vt:lpstr>
      <vt:lpstr>Aptos</vt:lpstr>
      <vt:lpstr>Consolas</vt:lpstr>
      <vt:lpstr>Figtree Light</vt:lpstr>
      <vt:lpstr>Courier New</vt:lpstr>
      <vt:lpstr>Montserrat Black</vt:lpstr>
      <vt:lpstr>Arial</vt:lpstr>
      <vt:lpstr>Arial,Sans-Serif</vt:lpstr>
      <vt:lpstr>Montserrat</vt:lpstr>
      <vt:lpstr>Lucida Console</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5 - Collections</vt:lpstr>
      <vt:lpstr>PowerPoint Presentation</vt:lpstr>
      <vt:lpstr>Python types – a reminder</vt:lpstr>
      <vt:lpstr>Generic built-in functions</vt:lpstr>
      <vt:lpstr>Useful tuple operations</vt:lpstr>
      <vt:lpstr>Python lists</vt:lpstr>
      <vt:lpstr>Tuple and list slicing</vt:lpstr>
      <vt:lpstr>Extended iterable unpacking</vt:lpstr>
      <vt:lpstr>Adding items to a list</vt:lpstr>
      <vt:lpstr>Removing items by position</vt:lpstr>
      <vt:lpstr>Removing list items by content</vt:lpstr>
      <vt:lpstr>Sorting</vt:lpstr>
      <vt:lpstr>Miscellaneous list methods</vt:lpstr>
      <vt:lpstr>List Methods</vt:lpstr>
      <vt:lpstr>Sets</vt:lpstr>
      <vt:lpstr>Set methods</vt:lpstr>
      <vt:lpstr>Exploiting sets</vt:lpstr>
      <vt:lpstr>Set operators and methods</vt:lpstr>
      <vt:lpstr>Python dictionaries</vt:lpstr>
      <vt:lpstr>Dictionary values</vt:lpstr>
      <vt:lpstr>Removing items from a dictionary</vt:lpstr>
      <vt:lpstr>Dictionary Methods</vt:lpstr>
      <vt:lpstr>View objects - examples</vt:lpstr>
      <vt:lpstr>Review Questions</vt:lpstr>
      <vt:lpstr>Review Questions</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51</cp:revision>
  <dcterms:created xsi:type="dcterms:W3CDTF">2024-06-24T11:44:08Z</dcterms:created>
  <dcterms:modified xsi:type="dcterms:W3CDTF">2025-10-27T18:05:34Z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